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6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1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1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8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0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C174-FC98-41D5-B3EF-602D3AB3C28C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6D8F-E8EB-4984-BD56-E937140E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710701" y="3159243"/>
            <a:ext cx="7257115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4400" b="1" spc="10" dirty="0">
                <a:solidFill>
                  <a:srgbClr val="FF0066"/>
                </a:solidFill>
                <a:latin typeface="Arial"/>
                <a:cs typeface="Arial"/>
              </a:rPr>
              <a:t>          8086 Microprocessor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048001" y="4876800"/>
            <a:ext cx="6399957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89" y="426970"/>
            <a:ext cx="1972309" cy="1650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9140" y="796781"/>
            <a:ext cx="441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</a:rPr>
              <a:t>Diyala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84" y="339682"/>
            <a:ext cx="1676045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239351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</p:spTree>
    <p:extLst>
      <p:ext uri="{BB962C8B-B14F-4D97-AF65-F5344CB8AC3E}">
        <p14:creationId xmlns:p14="http://schemas.microsoft.com/office/powerpoint/2010/main" val="31462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9925813" y="6448501"/>
            <a:ext cx="19813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10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8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9" y="254"/>
            <a:ext cx="7263638" cy="67310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894333" y="210692"/>
            <a:ext cx="1814599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56564"/>
            <a:r>
              <a:rPr b="1" spc="10" dirty="0">
                <a:latin typeface="Arial"/>
                <a:cs typeface="Arial"/>
              </a:rPr>
              <a:t>8086</a:t>
            </a:r>
            <a:endParaRPr>
              <a:latin typeface="Arial"/>
              <a:cs typeface="Arial"/>
            </a:endParaRPr>
          </a:p>
          <a:p>
            <a:r>
              <a:rPr b="1" spc="10" dirty="0">
                <a:latin typeface="Arial"/>
                <a:cs typeface="Arial"/>
              </a:rPr>
              <a:t>Microprocessor </a:t>
            </a:r>
            <a:endParaRPr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511675" y="222300"/>
            <a:ext cx="207236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FF0066"/>
                </a:solidFill>
                <a:latin typeface="Arial"/>
                <a:cs typeface="Arial"/>
              </a:rPr>
              <a:t>Pins and Signals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621271" y="205535"/>
            <a:ext cx="1090683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latin typeface="Arial"/>
                <a:cs typeface="Arial"/>
              </a:rPr>
              <a:t>Min/ Max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058477" y="205535"/>
            <a:ext cx="54694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latin typeface="Arial"/>
                <a:cs typeface="Arial"/>
              </a:rPr>
              <a:t>Pins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731130" y="2437686"/>
            <a:ext cx="375070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In the minimum mode of operation the 8086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83401" y="2605151"/>
            <a:ext cx="1544066" cy="21336"/>
          </a:xfrm>
          <a:custGeom>
            <a:avLst/>
            <a:gdLst/>
            <a:ahLst/>
            <a:cxnLst/>
            <a:rect l="l" t="t" r="r" b="b"/>
            <a:pathLst>
              <a:path w="1544066" h="21336">
                <a:moveTo>
                  <a:pt x="0" y="21336"/>
                </a:moveTo>
                <a:lnTo>
                  <a:pt x="0" y="0"/>
                </a:lnTo>
                <a:lnTo>
                  <a:pt x="1544066" y="0"/>
                </a:lnTo>
                <a:lnTo>
                  <a:pt x="1544066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5731129" y="2651046"/>
            <a:ext cx="361797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Microprocessor do not associate with any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366762" y="2818512"/>
            <a:ext cx="797052" cy="21335"/>
          </a:xfrm>
          <a:custGeom>
            <a:avLst/>
            <a:gdLst/>
            <a:ahLst/>
            <a:cxnLst/>
            <a:rect l="l" t="t" r="r" b="b"/>
            <a:pathLst>
              <a:path w="797052" h="21335">
                <a:moveTo>
                  <a:pt x="0" y="21335"/>
                </a:moveTo>
                <a:lnTo>
                  <a:pt x="0" y="0"/>
                </a:lnTo>
                <a:lnTo>
                  <a:pt x="797052" y="0"/>
                </a:lnTo>
                <a:lnTo>
                  <a:pt x="797052" y="21335"/>
                </a:lnTo>
                <a:lnTo>
                  <a:pt x="0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5731130" y="2864407"/>
            <a:ext cx="365067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co-processors  and  can  not  be  used  for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multiprocessor systems.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731130" y="3716576"/>
            <a:ext cx="374140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In the maximum mode the 8086 can work 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387973" y="3884041"/>
            <a:ext cx="1595882" cy="21336"/>
          </a:xfrm>
          <a:custGeom>
            <a:avLst/>
            <a:gdLst/>
            <a:ahLst/>
            <a:cxnLst/>
            <a:rect l="l" t="t" r="r" b="b"/>
            <a:pathLst>
              <a:path w="1595882" h="21336">
                <a:moveTo>
                  <a:pt x="0" y="21336"/>
                </a:moveTo>
                <a:lnTo>
                  <a:pt x="0" y="0"/>
                </a:lnTo>
                <a:lnTo>
                  <a:pt x="1595882" y="0"/>
                </a:lnTo>
                <a:lnTo>
                  <a:pt x="1595882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74582" y="3884041"/>
            <a:ext cx="908609" cy="21336"/>
          </a:xfrm>
          <a:custGeom>
            <a:avLst/>
            <a:gdLst/>
            <a:ahLst/>
            <a:cxnLst/>
            <a:rect l="l" t="t" r="r" b="b"/>
            <a:pathLst>
              <a:path w="908609" h="21336">
                <a:moveTo>
                  <a:pt x="0" y="21336"/>
                </a:moveTo>
                <a:lnTo>
                  <a:pt x="0" y="0"/>
                </a:lnTo>
                <a:lnTo>
                  <a:pt x="908609" y="0"/>
                </a:lnTo>
                <a:lnTo>
                  <a:pt x="908609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5731130" y="3929937"/>
            <a:ext cx="137217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multi-processor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configuration.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966687" y="3929936"/>
            <a:ext cx="182101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830589" y="3929936"/>
            <a:ext cx="114871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co-processor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731130" y="4781853"/>
            <a:ext cx="3813865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Minimum or maximum mode  operations are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decided by the pin MN/ MX(Active low).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731129" y="5634098"/>
            <a:ext cx="365324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When  this  pin  is  high  8086  operates  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703566" y="5801563"/>
            <a:ext cx="438912" cy="21336"/>
          </a:xfrm>
          <a:custGeom>
            <a:avLst/>
            <a:gdLst/>
            <a:ahLst/>
            <a:cxnLst/>
            <a:rect l="l" t="t" r="r" b="b"/>
            <a:pathLst>
              <a:path w="438912" h="21336">
                <a:moveTo>
                  <a:pt x="0" y="21336"/>
                </a:moveTo>
                <a:lnTo>
                  <a:pt x="0" y="0"/>
                </a:lnTo>
                <a:lnTo>
                  <a:pt x="438912" y="0"/>
                </a:lnTo>
                <a:lnTo>
                  <a:pt x="438912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5731130" y="5848982"/>
            <a:ext cx="367504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minimum  mode  otherwise  it  operates  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731129" y="6016447"/>
            <a:ext cx="1632458" cy="21336"/>
          </a:xfrm>
          <a:custGeom>
            <a:avLst/>
            <a:gdLst/>
            <a:ahLst/>
            <a:cxnLst/>
            <a:rect l="l" t="t" r="r" b="b"/>
            <a:pathLst>
              <a:path w="1632458" h="21336">
                <a:moveTo>
                  <a:pt x="0" y="21336"/>
                </a:moveTo>
                <a:lnTo>
                  <a:pt x="0" y="0"/>
                </a:lnTo>
                <a:lnTo>
                  <a:pt x="1632458" y="0"/>
                </a:lnTo>
                <a:lnTo>
                  <a:pt x="1632458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5731129" y="6062342"/>
            <a:ext cx="142090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Maximum mode.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96" y="2113662"/>
            <a:ext cx="3011805" cy="4148455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524000" y="1994281"/>
            <a:ext cx="3200400" cy="1586864"/>
          </a:xfrm>
          <a:custGeom>
            <a:avLst/>
            <a:gdLst/>
            <a:ahLst/>
            <a:cxnLst/>
            <a:rect l="l" t="t" r="r" b="b"/>
            <a:pathLst>
              <a:path w="3200400" h="1586864">
                <a:moveTo>
                  <a:pt x="0" y="1586865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586865"/>
                </a:lnTo>
                <a:lnTo>
                  <a:pt x="0" y="1586865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800" y="1232917"/>
            <a:ext cx="4572000" cy="882015"/>
          </a:xfrm>
          <a:custGeom>
            <a:avLst/>
            <a:gdLst/>
            <a:ahLst/>
            <a:cxnLst/>
            <a:rect l="l" t="t" r="r" b="b"/>
            <a:pathLst>
              <a:path w="4572000" h="882015">
                <a:moveTo>
                  <a:pt x="0" y="882015"/>
                </a:moveTo>
                <a:lnTo>
                  <a:pt x="0" y="0"/>
                </a:lnTo>
                <a:lnTo>
                  <a:pt x="4572000" y="0"/>
                </a:lnTo>
                <a:lnTo>
                  <a:pt x="4572000" y="882015"/>
                </a:lnTo>
                <a:lnTo>
                  <a:pt x="0" y="88201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5731130" y="1370506"/>
            <a:ext cx="364747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 8086 microprocessor can work in two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modes of operations : </a:t>
            </a:r>
            <a:r>
              <a:rPr sz="1400" b="1" spc="10" dirty="0">
                <a:solidFill>
                  <a:srgbClr val="FF0066"/>
                </a:solidFill>
                <a:latin typeface="Arial"/>
                <a:cs typeface="Arial"/>
              </a:rPr>
              <a:t>Minimum mode </a:t>
            </a:r>
            <a:r>
              <a:rPr sz="1400" b="1" spc="10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solidFill>
                  <a:srgbClr val="FF0066"/>
                </a:solidFill>
                <a:latin typeface="Arial"/>
                <a:cs typeface="Arial"/>
              </a:rPr>
              <a:t>Maximum mode</a:t>
            </a:r>
            <a:r>
              <a:rPr sz="1400" b="1" spc="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22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923289" y="248793"/>
            <a:ext cx="174919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Microprocessor</a:t>
            </a:r>
            <a:endParaRPr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920241" y="3969766"/>
            <a:ext cx="782374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pc="10" dirty="0">
                <a:latin typeface="Verdana"/>
                <a:cs typeface="Verdana"/>
              </a:rPr>
              <a:t>Program controlled semiconductor device (IC) which fetches (from</a:t>
            </a:r>
            <a:endParaRPr>
              <a:latin typeface="Verdana"/>
              <a:cs typeface="Verdana"/>
            </a:endParaRPr>
          </a:p>
          <a:p>
            <a:r>
              <a:rPr spc="10" dirty="0">
                <a:latin typeface="Verdana"/>
                <a:cs typeface="Verdana"/>
              </a:rPr>
              <a:t>memory), decodes and executes instructions.</a:t>
            </a:r>
            <a:endParaRPr>
              <a:latin typeface="Verdana"/>
              <a:cs typeface="Verdan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20240" y="4792726"/>
            <a:ext cx="6738568" cy="277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pc="10" dirty="0">
                <a:latin typeface="Verdana"/>
                <a:cs typeface="Verdana"/>
              </a:rPr>
              <a:t>It is used as CPU (Central Processing Unit) in computers.</a:t>
            </a:r>
            <a:endParaRPr>
              <a:latin typeface="Verdana"/>
              <a:cs typeface="Verdan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023348" y="5875477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877697"/>
            <a:ext cx="79438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5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645920" y="1408605"/>
            <a:ext cx="3903954" cy="14156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23769"/>
            <a:r>
              <a:rPr sz="1400" b="1" spc="10" dirty="0">
                <a:latin typeface="Arial"/>
                <a:cs typeface="Arial"/>
              </a:rPr>
              <a:t>First Generation</a:t>
            </a:r>
            <a:endParaRPr sz="1400">
              <a:latin typeface="Arial"/>
              <a:cs typeface="Arial"/>
            </a:endParaRPr>
          </a:p>
          <a:p>
            <a:pPr marL="1874774"/>
            <a:r>
              <a:rPr sz="1370" spc="10" dirty="0">
                <a:solidFill>
                  <a:srgbClr val="943735"/>
                </a:solidFill>
                <a:latin typeface="Verdana"/>
                <a:cs typeface="Verdana"/>
              </a:rPr>
              <a:t>Between 1971 – 1973</a:t>
            </a:r>
            <a:endParaRPr sz="1300">
              <a:latin typeface="Verdana"/>
              <a:cs typeface="Verdana"/>
            </a:endParaRPr>
          </a:p>
          <a:p>
            <a:r>
              <a:rPr sz="859" spc="10" dirty="0">
                <a:latin typeface="Verdana"/>
                <a:cs typeface="Verdana"/>
              </a:rPr>
              <a:t>PMOS technology, non compatible with TTL</a:t>
            </a:r>
            <a:endParaRPr sz="800">
              <a:latin typeface="Verdana"/>
              <a:cs typeface="Verdana"/>
            </a:endParaRPr>
          </a:p>
          <a:p>
            <a:pPr marL="1464818"/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4 bit processors </a:t>
            </a:r>
            <a:r>
              <a:rPr sz="1400" spc="10" dirty="0">
                <a:solidFill>
                  <a:srgbClr val="943735"/>
                </a:solidFill>
                <a:latin typeface="Arial"/>
                <a:cs typeface="Arial"/>
              </a:rPr>
              <a:t>  </a:t>
            </a:r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16 pins</a:t>
            </a:r>
            <a:endParaRPr sz="1400">
              <a:latin typeface="Verdana"/>
              <a:cs typeface="Verdana"/>
            </a:endParaRPr>
          </a:p>
          <a:p>
            <a:pPr marL="797356"/>
            <a:r>
              <a:rPr sz="1400" spc="10" dirty="0">
                <a:latin typeface="Verdana"/>
                <a:cs typeface="Verdana"/>
              </a:rPr>
              <a:t>8 and 16 bit processors </a:t>
            </a:r>
            <a:r>
              <a:rPr sz="1400" spc="10" dirty="0">
                <a:latin typeface="Arial"/>
                <a:cs typeface="Arial"/>
              </a:rPr>
              <a:t> </a:t>
            </a:r>
            <a:r>
              <a:rPr sz="1400" spc="10" dirty="0">
                <a:latin typeface="Verdana"/>
                <a:cs typeface="Verdana"/>
              </a:rPr>
              <a:t>40 pins</a:t>
            </a:r>
            <a:endParaRPr sz="1400">
              <a:latin typeface="Verdana"/>
              <a:cs typeface="Verdana"/>
            </a:endParaRPr>
          </a:p>
          <a:p>
            <a:pPr marL="518160"/>
            <a:r>
              <a:rPr sz="1370" spc="10" dirty="0">
                <a:solidFill>
                  <a:srgbClr val="943735"/>
                </a:solidFill>
                <a:latin typeface="Verdana"/>
                <a:cs typeface="Verdana"/>
              </a:rPr>
              <a:t>Due to limitations of pins, signals are</a:t>
            </a:r>
            <a:endParaRPr sz="1300">
              <a:latin typeface="Verdana"/>
              <a:cs typeface="Verdana"/>
            </a:endParaRPr>
          </a:p>
          <a:p>
            <a:pPr marL="2794127"/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multiplexed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754125" y="3617262"/>
            <a:ext cx="3773469" cy="2015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45338"/>
            <a:r>
              <a:rPr sz="1009" b="1" spc="10" dirty="0">
                <a:latin typeface="Arial"/>
                <a:cs typeface="Arial"/>
              </a:rPr>
              <a:t>Second Generation</a:t>
            </a:r>
            <a:endParaRPr sz="1000">
              <a:latin typeface="Arial"/>
              <a:cs typeface="Arial"/>
            </a:endParaRPr>
          </a:p>
          <a:p>
            <a:pPr marL="1827530"/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During 1973</a:t>
            </a:r>
            <a:endParaRPr sz="1400">
              <a:latin typeface="Verdana"/>
              <a:cs typeface="Verdana"/>
            </a:endParaRPr>
          </a:p>
          <a:p>
            <a:r>
              <a:rPr sz="1009" spc="10" dirty="0">
                <a:latin typeface="Verdana"/>
                <a:cs typeface="Verdana"/>
              </a:rPr>
              <a:t>NMOS technology </a:t>
            </a:r>
            <a:r>
              <a:rPr sz="1009" spc="10" dirty="0">
                <a:latin typeface="Arial"/>
                <a:cs typeface="Arial"/>
              </a:rPr>
              <a:t>  </a:t>
            </a:r>
            <a:r>
              <a:rPr sz="1009" spc="10" dirty="0">
                <a:latin typeface="Verdana"/>
                <a:cs typeface="Verdana"/>
              </a:rPr>
              <a:t>Faster speed, Higher</a:t>
            </a:r>
            <a:endParaRPr sz="1000">
              <a:latin typeface="Verdana"/>
              <a:cs typeface="Verdana"/>
            </a:endParaRPr>
          </a:p>
          <a:p>
            <a:pPr marL="1152398"/>
            <a:r>
              <a:rPr sz="1370" spc="10" dirty="0">
                <a:latin typeface="Verdana"/>
                <a:cs typeface="Verdana"/>
              </a:rPr>
              <a:t>density, Compatible with TTL</a:t>
            </a:r>
            <a:endParaRPr sz="1300">
              <a:latin typeface="Verdana"/>
              <a:cs typeface="Verdana"/>
            </a:endParaRPr>
          </a:p>
          <a:p>
            <a:pPr marL="666292"/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4 / 8/ 16 bit processors </a:t>
            </a:r>
            <a:r>
              <a:rPr sz="1400" spc="10" dirty="0">
                <a:solidFill>
                  <a:srgbClr val="943735"/>
                </a:solidFill>
                <a:latin typeface="Arial"/>
                <a:cs typeface="Arial"/>
              </a:rPr>
              <a:t> </a:t>
            </a:r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40 pins</a:t>
            </a:r>
            <a:endParaRPr sz="1400">
              <a:latin typeface="Verdana"/>
              <a:cs typeface="Verdana"/>
            </a:endParaRPr>
          </a:p>
          <a:p>
            <a:pPr marL="193548"/>
            <a:r>
              <a:rPr sz="1370" spc="10" dirty="0">
                <a:latin typeface="Verdana"/>
                <a:cs typeface="Verdana"/>
              </a:rPr>
              <a:t>Ability to address large memory spaces</a:t>
            </a:r>
            <a:endParaRPr sz="1300">
              <a:latin typeface="Verdana"/>
              <a:cs typeface="Verdana"/>
            </a:endParaRPr>
          </a:p>
          <a:p>
            <a:pPr marL="2513710"/>
            <a:r>
              <a:rPr sz="1400" spc="10" dirty="0">
                <a:latin typeface="Verdana"/>
                <a:cs typeface="Verdana"/>
              </a:rPr>
              <a:t>and I/O ports</a:t>
            </a:r>
            <a:endParaRPr sz="1400">
              <a:latin typeface="Verdana"/>
              <a:cs typeface="Verdana"/>
            </a:endParaRPr>
          </a:p>
          <a:p>
            <a:pPr marL="243839"/>
            <a:r>
              <a:rPr sz="1370" spc="10" dirty="0">
                <a:solidFill>
                  <a:srgbClr val="943735"/>
                </a:solidFill>
                <a:latin typeface="Verdana"/>
                <a:cs typeface="Verdana"/>
              </a:rPr>
              <a:t>Greater number of levels of subroutine</a:t>
            </a:r>
            <a:endParaRPr sz="1300">
              <a:latin typeface="Verdana"/>
              <a:cs typeface="Verdana"/>
            </a:endParaRPr>
          </a:p>
          <a:p>
            <a:pPr marL="3065397"/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nesting</a:t>
            </a:r>
            <a:endParaRPr sz="1400">
              <a:latin typeface="Verdana"/>
              <a:cs typeface="Verdana"/>
            </a:endParaRPr>
          </a:p>
          <a:p>
            <a:pPr marL="443483"/>
            <a:r>
              <a:rPr sz="1370" spc="10" dirty="0">
                <a:latin typeface="Verdana"/>
                <a:cs typeface="Verdana"/>
              </a:rPr>
              <a:t>Better interrupt handling capabilities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2874518" y="5951547"/>
            <a:ext cx="240514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solidFill>
                  <a:srgbClr val="FF0066"/>
                </a:solidFill>
                <a:latin typeface="Arial"/>
                <a:cs typeface="Arial"/>
              </a:rPr>
              <a:t>Intel 8085 </a:t>
            </a:r>
            <a:r>
              <a:rPr sz="1400" spc="10" dirty="0">
                <a:solidFill>
                  <a:srgbClr val="FF0066"/>
                </a:solidFill>
                <a:latin typeface="Verdana"/>
                <a:cs typeface="Verdana"/>
              </a:rPr>
              <a:t>(8 bit processor)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3" name="text 1"/>
          <p:cNvSpPr txBox="1"/>
          <p:nvPr/>
        </p:nvSpPr>
        <p:spPr>
          <a:xfrm>
            <a:off x="6708013" y="285163"/>
            <a:ext cx="140070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Fifth Generation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8448802" y="285163"/>
            <a:ext cx="71590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solidFill>
                  <a:srgbClr val="FF0066"/>
                </a:solidFill>
                <a:latin typeface="Arial"/>
                <a:cs typeface="Arial"/>
              </a:rPr>
              <a:t>Pentium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9" y="452628"/>
            <a:ext cx="513588" cy="21336"/>
          </a:xfrm>
          <a:prstGeom prst="rect">
            <a:avLst/>
          </a:prstGeom>
        </p:spPr>
      </p:pic>
      <p:sp>
        <p:nvSpPr>
          <p:cNvPr id="45" name="text 1"/>
          <p:cNvSpPr txBox="1"/>
          <p:nvPr/>
        </p:nvSpPr>
        <p:spPr>
          <a:xfrm>
            <a:off x="6618098" y="788337"/>
            <a:ext cx="1581523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Fourth Generation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09" y="287985"/>
            <a:ext cx="38100" cy="693725"/>
          </a:xfrm>
          <a:prstGeom prst="rect">
            <a:avLst/>
          </a:prstGeom>
        </p:spPr>
      </p:pic>
      <p:sp>
        <p:nvSpPr>
          <p:cNvPr id="46" name="text 1"/>
          <p:cNvSpPr txBox="1"/>
          <p:nvPr/>
        </p:nvSpPr>
        <p:spPr>
          <a:xfrm>
            <a:off x="6618098" y="1076831"/>
            <a:ext cx="3614125" cy="8565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During 1980s</a:t>
            </a:r>
            <a:endParaRPr sz="1400">
              <a:latin typeface="Verdana"/>
              <a:cs typeface="Verdana"/>
            </a:endParaRPr>
          </a:p>
          <a:p>
            <a:r>
              <a:rPr sz="1370" spc="10" dirty="0">
                <a:latin typeface="Verdana"/>
                <a:cs typeface="Verdana"/>
              </a:rPr>
              <a:t>Low power version of HMOS technology</a:t>
            </a:r>
            <a:endParaRPr sz="13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(HCMOS)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32 bit processors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6618097" y="1936367"/>
            <a:ext cx="2329650" cy="2164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spc="10" dirty="0">
                <a:latin typeface="Verdana"/>
                <a:cs typeface="Verdana"/>
              </a:rPr>
              <a:t>Physical memory space 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8884667" y="1950403"/>
            <a:ext cx="150041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00" spc="10" dirty="0">
                <a:latin typeface="Verdana"/>
                <a:cs typeface="Verdana"/>
              </a:rPr>
              <a:t>24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9" name="text 1"/>
          <p:cNvSpPr txBox="1"/>
          <p:nvPr/>
        </p:nvSpPr>
        <p:spPr>
          <a:xfrm>
            <a:off x="9069325" y="1936367"/>
            <a:ext cx="1368337" cy="2164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spc="10" dirty="0">
                <a:latin typeface="Verdana"/>
                <a:cs typeface="Verdana"/>
              </a:rPr>
              <a:t>bytes = 16 Mb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0" name="text 1"/>
          <p:cNvSpPr txBox="1"/>
          <p:nvPr/>
        </p:nvSpPr>
        <p:spPr>
          <a:xfrm>
            <a:off x="6618098" y="2151632"/>
            <a:ext cx="3796001" cy="8565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Virtual memory space 2  bytes = 1 Tb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Floating point hardware</a:t>
            </a:r>
            <a:endParaRPr sz="1400">
              <a:latin typeface="Verdana"/>
              <a:cs typeface="Verdana"/>
            </a:endParaRPr>
          </a:p>
          <a:p>
            <a:r>
              <a:rPr sz="1370" spc="10" dirty="0">
                <a:solidFill>
                  <a:srgbClr val="943735"/>
                </a:solidFill>
                <a:latin typeface="Verdana"/>
                <a:cs typeface="Verdana"/>
              </a:rPr>
              <a:t>Supports increased number of addressing</a:t>
            </a:r>
            <a:endParaRPr sz="1300">
              <a:latin typeface="Verdana"/>
              <a:cs typeface="Verdana"/>
            </a:endParaRPr>
          </a:p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modes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1" name="text 1"/>
          <p:cNvSpPr txBox="1"/>
          <p:nvPr/>
        </p:nvSpPr>
        <p:spPr>
          <a:xfrm>
            <a:off x="8753603" y="2165668"/>
            <a:ext cx="150041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00" spc="10" dirty="0">
                <a:solidFill>
                  <a:srgbClr val="943735"/>
                </a:solidFill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2" name="text 1"/>
          <p:cNvSpPr txBox="1"/>
          <p:nvPr/>
        </p:nvSpPr>
        <p:spPr>
          <a:xfrm>
            <a:off x="6618097" y="3234738"/>
            <a:ext cx="92781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solidFill>
                  <a:srgbClr val="FF0066"/>
                </a:solidFill>
                <a:latin typeface="Arial"/>
                <a:cs typeface="Arial"/>
              </a:rPr>
              <a:t>Intel 80386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09" y="981710"/>
            <a:ext cx="38100" cy="19812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9" y="981710"/>
            <a:ext cx="423672" cy="1828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37" y="1001522"/>
            <a:ext cx="38100" cy="1040892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44" y="2042414"/>
            <a:ext cx="439217" cy="18288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2060702"/>
            <a:ext cx="27432" cy="10668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09" y="2042414"/>
            <a:ext cx="18288" cy="1828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97" y="2042414"/>
            <a:ext cx="19812" cy="18288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2071497"/>
            <a:ext cx="27432" cy="1647698"/>
          </a:xfrm>
          <a:prstGeom prst="rect">
            <a:avLst/>
          </a:prstGeom>
        </p:spPr>
      </p:pic>
      <p:sp>
        <p:nvSpPr>
          <p:cNvPr id="53" name="text 1"/>
          <p:cNvSpPr txBox="1"/>
          <p:nvPr/>
        </p:nvSpPr>
        <p:spPr>
          <a:xfrm>
            <a:off x="6569329" y="3789729"/>
            <a:ext cx="3758914" cy="2585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Third Generation</a:t>
            </a:r>
            <a:endParaRPr sz="1400">
              <a:latin typeface="Arial"/>
              <a:cs typeface="Arial"/>
            </a:endParaRPr>
          </a:p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During 1978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HMOS technology </a:t>
            </a:r>
            <a:r>
              <a:rPr sz="1400" spc="10" dirty="0">
                <a:latin typeface="Arial"/>
                <a:cs typeface="Arial"/>
              </a:rPr>
              <a:t> </a:t>
            </a:r>
            <a:r>
              <a:rPr sz="1400" spc="10" dirty="0">
                <a:latin typeface="Verdana"/>
                <a:cs typeface="Verdana"/>
              </a:rPr>
              <a:t>Faster speed, Higher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packing density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16 bit processors </a:t>
            </a:r>
            <a:r>
              <a:rPr sz="1400" spc="10" dirty="0">
                <a:solidFill>
                  <a:srgbClr val="943735"/>
                </a:solidFill>
                <a:latin typeface="Arial"/>
                <a:cs typeface="Arial"/>
              </a:rPr>
              <a:t> </a:t>
            </a:r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40/ 48/ 64 pins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Easier to program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Dynamically relatable programs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Processor has multiply/ divide arithmetic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hardware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More powerful interrupt handling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solidFill>
                  <a:srgbClr val="943735"/>
                </a:solidFill>
                <a:latin typeface="Verdana"/>
                <a:cs typeface="Verdana"/>
              </a:rPr>
              <a:t>capabilities</a:t>
            </a:r>
            <a:endParaRPr sz="1400">
              <a:latin typeface="Verdana"/>
              <a:cs typeface="Verdana"/>
            </a:endParaRPr>
          </a:p>
          <a:p>
            <a:r>
              <a:rPr sz="1400" spc="10" dirty="0">
                <a:latin typeface="Verdana"/>
                <a:cs typeface="Verdana"/>
              </a:rPr>
              <a:t>Flexible I/O port addressing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4" name="text 1"/>
          <p:cNvSpPr txBox="1"/>
          <p:nvPr/>
        </p:nvSpPr>
        <p:spPr>
          <a:xfrm>
            <a:off x="6569329" y="6547431"/>
            <a:ext cx="252024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solidFill>
                  <a:srgbClr val="FF0066"/>
                </a:solidFill>
                <a:latin typeface="Arial"/>
                <a:cs typeface="Arial"/>
              </a:rPr>
              <a:t>Intel 8086 </a:t>
            </a:r>
            <a:r>
              <a:rPr sz="1400" spc="10" dirty="0">
                <a:solidFill>
                  <a:srgbClr val="FF0066"/>
                </a:solidFill>
                <a:latin typeface="Verdana"/>
                <a:cs typeface="Verdana"/>
              </a:rPr>
              <a:t>(16 bit processor)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5" name="text 1"/>
          <p:cNvSpPr txBox="1"/>
          <p:nvPr/>
        </p:nvSpPr>
        <p:spPr>
          <a:xfrm>
            <a:off x="10021824" y="6439357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3719195"/>
            <a:ext cx="27432" cy="28956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3719195"/>
            <a:ext cx="27432" cy="28956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3719195"/>
            <a:ext cx="27432" cy="27432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14" y="3719195"/>
            <a:ext cx="3950843" cy="27432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3746627"/>
            <a:ext cx="27432" cy="1524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3719195"/>
            <a:ext cx="27432" cy="27432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3748101"/>
            <a:ext cx="27432" cy="123749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3748101"/>
            <a:ext cx="27432" cy="123749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3748101"/>
            <a:ext cx="27432" cy="123749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3871849"/>
            <a:ext cx="27432" cy="28956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37" y="3871849"/>
            <a:ext cx="428244" cy="18288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3871849"/>
            <a:ext cx="27432" cy="28956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3871849"/>
            <a:ext cx="27432" cy="28956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3900805"/>
            <a:ext cx="27432" cy="352044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3900805"/>
            <a:ext cx="27432" cy="352044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3900805"/>
            <a:ext cx="27432" cy="352044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43" y="4252849"/>
            <a:ext cx="445312" cy="18288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4252849"/>
            <a:ext cx="27432" cy="28956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4252849"/>
            <a:ext cx="27432" cy="28956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4252849"/>
            <a:ext cx="27432" cy="28956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5" y="4281881"/>
            <a:ext cx="27432" cy="2546858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4281881"/>
            <a:ext cx="27432" cy="2546858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6828740"/>
            <a:ext cx="27432" cy="27737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1" y="6828740"/>
            <a:ext cx="27432" cy="27737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14" y="6828740"/>
            <a:ext cx="3950843" cy="27737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4281881"/>
            <a:ext cx="27432" cy="2546858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6828740"/>
            <a:ext cx="27432" cy="27737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6828740"/>
            <a:ext cx="27432" cy="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9" y="0"/>
            <a:ext cx="7263638" cy="67310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90" y="2125346"/>
            <a:ext cx="5105400" cy="2748153"/>
          </a:xfrm>
          <a:prstGeom prst="rect">
            <a:avLst/>
          </a:prstGeom>
        </p:spPr>
      </p:pic>
      <p:sp>
        <p:nvSpPr>
          <p:cNvPr id="31" name="object 1"/>
          <p:cNvSpPr/>
          <p:nvPr/>
        </p:nvSpPr>
        <p:spPr>
          <a:xfrm>
            <a:off x="3483928" y="2120582"/>
            <a:ext cx="5114925" cy="2757678"/>
          </a:xfrm>
          <a:custGeom>
            <a:avLst/>
            <a:gdLst/>
            <a:ahLst/>
            <a:cxnLst/>
            <a:rect l="l" t="t" r="r" b="b"/>
            <a:pathLst>
              <a:path w="5114925" h="2757678">
                <a:moveTo>
                  <a:pt x="4763" y="2752916"/>
                </a:moveTo>
                <a:lnTo>
                  <a:pt x="4763" y="4763"/>
                </a:lnTo>
                <a:lnTo>
                  <a:pt x="5110163" y="4763"/>
                </a:lnTo>
                <a:lnTo>
                  <a:pt x="5110163" y="2752916"/>
                </a:lnTo>
                <a:lnTo>
                  <a:pt x="4763" y="2752916"/>
                </a:lnTo>
                <a:close/>
              </a:path>
            </a:pathLst>
          </a:custGeom>
          <a:ln w="9525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84320" y="3329610"/>
            <a:ext cx="1244600" cy="458038"/>
          </a:xfrm>
          <a:custGeom>
            <a:avLst/>
            <a:gdLst/>
            <a:ahLst/>
            <a:cxnLst/>
            <a:rect l="l" t="t" r="r" b="b"/>
            <a:pathLst>
              <a:path w="1244600" h="458038">
                <a:moveTo>
                  <a:pt x="0" y="458038"/>
                </a:moveTo>
                <a:lnTo>
                  <a:pt x="0" y="0"/>
                </a:lnTo>
                <a:lnTo>
                  <a:pt x="1244600" y="0"/>
                </a:lnTo>
                <a:lnTo>
                  <a:pt x="1244600" y="458038"/>
                </a:lnTo>
                <a:lnTo>
                  <a:pt x="0" y="458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9558" y="3324848"/>
            <a:ext cx="1254125" cy="467563"/>
          </a:xfrm>
          <a:custGeom>
            <a:avLst/>
            <a:gdLst/>
            <a:ahLst/>
            <a:cxnLst/>
            <a:rect l="l" t="t" r="r" b="b"/>
            <a:pathLst>
              <a:path w="1254125" h="467563">
                <a:moveTo>
                  <a:pt x="4763" y="462801"/>
                </a:moveTo>
                <a:lnTo>
                  <a:pt x="4763" y="4763"/>
                </a:lnTo>
                <a:lnTo>
                  <a:pt x="1249363" y="4763"/>
                </a:lnTo>
                <a:lnTo>
                  <a:pt x="1249363" y="462801"/>
                </a:lnTo>
                <a:lnTo>
                  <a:pt x="4763" y="462801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4321" y="2299082"/>
            <a:ext cx="3823335" cy="2342261"/>
          </a:xfrm>
          <a:custGeom>
            <a:avLst/>
            <a:gdLst/>
            <a:ahLst/>
            <a:cxnLst/>
            <a:rect l="l" t="t" r="r" b="b"/>
            <a:pathLst>
              <a:path w="3823335" h="2342261">
                <a:moveTo>
                  <a:pt x="1232535" y="1807845"/>
                </a:moveTo>
                <a:lnTo>
                  <a:pt x="0" y="1807845"/>
                </a:lnTo>
                <a:lnTo>
                  <a:pt x="0" y="2342261"/>
                </a:lnTo>
                <a:lnTo>
                  <a:pt x="1232535" y="2342261"/>
                </a:lnTo>
                <a:lnTo>
                  <a:pt x="1232535" y="1807845"/>
                </a:lnTo>
                <a:moveTo>
                  <a:pt x="3823335" y="0"/>
                </a:moveTo>
                <a:lnTo>
                  <a:pt x="2108835" y="0"/>
                </a:lnTo>
                <a:lnTo>
                  <a:pt x="2108835" y="457962"/>
                </a:lnTo>
                <a:lnTo>
                  <a:pt x="3823335" y="457962"/>
                </a:lnTo>
                <a:lnTo>
                  <a:pt x="3823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8392" y="2294243"/>
            <a:ext cx="1724660" cy="467563"/>
          </a:xfrm>
          <a:custGeom>
            <a:avLst/>
            <a:gdLst/>
            <a:ahLst/>
            <a:cxnLst/>
            <a:rect l="l" t="t" r="r" b="b"/>
            <a:pathLst>
              <a:path w="1724660" h="467563">
                <a:moveTo>
                  <a:pt x="4763" y="462801"/>
                </a:moveTo>
                <a:lnTo>
                  <a:pt x="4763" y="4762"/>
                </a:lnTo>
                <a:lnTo>
                  <a:pt x="1719898" y="4762"/>
                </a:lnTo>
                <a:lnTo>
                  <a:pt x="1719898" y="462801"/>
                </a:lnTo>
                <a:lnTo>
                  <a:pt x="4763" y="462801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3156" y="3194100"/>
            <a:ext cx="1715135" cy="458038"/>
          </a:xfrm>
          <a:custGeom>
            <a:avLst/>
            <a:gdLst/>
            <a:ahLst/>
            <a:cxnLst/>
            <a:rect l="l" t="t" r="r" b="b"/>
            <a:pathLst>
              <a:path w="1715135" h="458038">
                <a:moveTo>
                  <a:pt x="0" y="458039"/>
                </a:moveTo>
                <a:lnTo>
                  <a:pt x="0" y="0"/>
                </a:lnTo>
                <a:lnTo>
                  <a:pt x="1715135" y="0"/>
                </a:lnTo>
                <a:lnTo>
                  <a:pt x="1715135" y="458039"/>
                </a:lnTo>
                <a:lnTo>
                  <a:pt x="0" y="458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8392" y="3189339"/>
            <a:ext cx="1724660" cy="467563"/>
          </a:xfrm>
          <a:custGeom>
            <a:avLst/>
            <a:gdLst/>
            <a:ahLst/>
            <a:cxnLst/>
            <a:rect l="l" t="t" r="r" b="b"/>
            <a:pathLst>
              <a:path w="1724660" h="467563">
                <a:moveTo>
                  <a:pt x="4763" y="462801"/>
                </a:moveTo>
                <a:lnTo>
                  <a:pt x="4763" y="4762"/>
                </a:lnTo>
                <a:lnTo>
                  <a:pt x="1719898" y="4762"/>
                </a:lnTo>
                <a:lnTo>
                  <a:pt x="1719898" y="462801"/>
                </a:lnTo>
                <a:lnTo>
                  <a:pt x="4763" y="462801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3156" y="4186479"/>
            <a:ext cx="1715135" cy="458038"/>
          </a:xfrm>
          <a:custGeom>
            <a:avLst/>
            <a:gdLst/>
            <a:ahLst/>
            <a:cxnLst/>
            <a:rect l="l" t="t" r="r" b="b"/>
            <a:pathLst>
              <a:path w="1715135" h="458038">
                <a:moveTo>
                  <a:pt x="0" y="458038"/>
                </a:moveTo>
                <a:lnTo>
                  <a:pt x="0" y="0"/>
                </a:lnTo>
                <a:lnTo>
                  <a:pt x="1715135" y="0"/>
                </a:lnTo>
                <a:lnTo>
                  <a:pt x="1715135" y="458038"/>
                </a:lnTo>
                <a:lnTo>
                  <a:pt x="0" y="458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4611" y="2278000"/>
            <a:ext cx="1600199" cy="682625"/>
          </a:xfrm>
          <a:custGeom>
            <a:avLst/>
            <a:gdLst/>
            <a:ahLst/>
            <a:cxnLst/>
            <a:rect l="l" t="t" r="r" b="b"/>
            <a:pathLst>
              <a:path w="1600199" h="682625">
                <a:moveTo>
                  <a:pt x="586740" y="247523"/>
                </a:moveTo>
                <a:lnTo>
                  <a:pt x="379095" y="9525"/>
                </a:lnTo>
                <a:lnTo>
                  <a:pt x="0" y="9525"/>
                </a:lnTo>
                <a:lnTo>
                  <a:pt x="586740" y="682625"/>
                </a:lnTo>
                <a:lnTo>
                  <a:pt x="586740" y="247523"/>
                </a:lnTo>
                <a:moveTo>
                  <a:pt x="1600199" y="0"/>
                </a:moveTo>
                <a:lnTo>
                  <a:pt x="1229995" y="0"/>
                </a:lnTo>
                <a:lnTo>
                  <a:pt x="1013460" y="248793"/>
                </a:lnTo>
                <a:lnTo>
                  <a:pt x="1013460" y="673100"/>
                </a:lnTo>
                <a:lnTo>
                  <a:pt x="16001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0886" y="2388743"/>
            <a:ext cx="4358005" cy="2942844"/>
          </a:xfrm>
          <a:custGeom>
            <a:avLst/>
            <a:gdLst/>
            <a:ahLst/>
            <a:cxnLst/>
            <a:rect l="l" t="t" r="r" b="b"/>
            <a:pathLst>
              <a:path w="4358005" h="2942844">
                <a:moveTo>
                  <a:pt x="229870" y="675005"/>
                </a:moveTo>
                <a:lnTo>
                  <a:pt x="114935" y="559816"/>
                </a:lnTo>
                <a:lnTo>
                  <a:pt x="0" y="675005"/>
                </a:lnTo>
                <a:lnTo>
                  <a:pt x="57785" y="675005"/>
                </a:lnTo>
                <a:lnTo>
                  <a:pt x="57785" y="814324"/>
                </a:lnTo>
                <a:lnTo>
                  <a:pt x="0" y="814324"/>
                </a:lnTo>
                <a:lnTo>
                  <a:pt x="114935" y="929385"/>
                </a:lnTo>
                <a:lnTo>
                  <a:pt x="229870" y="814324"/>
                </a:lnTo>
                <a:lnTo>
                  <a:pt x="172085" y="814324"/>
                </a:lnTo>
                <a:lnTo>
                  <a:pt x="172085" y="675005"/>
                </a:lnTo>
                <a:lnTo>
                  <a:pt x="229870" y="675005"/>
                </a:lnTo>
                <a:moveTo>
                  <a:pt x="238760" y="2372868"/>
                </a:moveTo>
                <a:lnTo>
                  <a:pt x="124460" y="2258314"/>
                </a:lnTo>
                <a:lnTo>
                  <a:pt x="9525" y="2372868"/>
                </a:lnTo>
                <a:lnTo>
                  <a:pt x="67310" y="2372868"/>
                </a:lnTo>
                <a:lnTo>
                  <a:pt x="67310" y="2787015"/>
                </a:lnTo>
                <a:lnTo>
                  <a:pt x="9525" y="2787015"/>
                </a:lnTo>
                <a:lnTo>
                  <a:pt x="124460" y="2902077"/>
                </a:lnTo>
                <a:lnTo>
                  <a:pt x="238760" y="2787015"/>
                </a:lnTo>
                <a:lnTo>
                  <a:pt x="181610" y="2787015"/>
                </a:lnTo>
                <a:lnTo>
                  <a:pt x="181610" y="2372868"/>
                </a:lnTo>
                <a:lnTo>
                  <a:pt x="238760" y="2372868"/>
                </a:lnTo>
                <a:moveTo>
                  <a:pt x="1669415" y="94742"/>
                </a:moveTo>
                <a:lnTo>
                  <a:pt x="1622425" y="47117"/>
                </a:lnTo>
                <a:lnTo>
                  <a:pt x="1575435" y="0"/>
                </a:lnTo>
                <a:lnTo>
                  <a:pt x="1575435" y="47117"/>
                </a:lnTo>
                <a:lnTo>
                  <a:pt x="870585" y="47117"/>
                </a:lnTo>
                <a:lnTo>
                  <a:pt x="870585" y="0"/>
                </a:lnTo>
                <a:lnTo>
                  <a:pt x="776605" y="94742"/>
                </a:lnTo>
                <a:lnTo>
                  <a:pt x="870585" y="188976"/>
                </a:lnTo>
                <a:lnTo>
                  <a:pt x="870585" y="141859"/>
                </a:lnTo>
                <a:lnTo>
                  <a:pt x="1575435" y="141859"/>
                </a:lnTo>
                <a:lnTo>
                  <a:pt x="1575435" y="188976"/>
                </a:lnTo>
                <a:lnTo>
                  <a:pt x="1622425" y="141859"/>
                </a:lnTo>
                <a:lnTo>
                  <a:pt x="1669415" y="94742"/>
                </a:lnTo>
                <a:moveTo>
                  <a:pt x="2719705" y="2828290"/>
                </a:moveTo>
                <a:lnTo>
                  <a:pt x="2662555" y="2828290"/>
                </a:lnTo>
                <a:lnTo>
                  <a:pt x="2662555" y="2267839"/>
                </a:lnTo>
                <a:lnTo>
                  <a:pt x="2548255" y="2267839"/>
                </a:lnTo>
                <a:lnTo>
                  <a:pt x="2548255" y="2828290"/>
                </a:lnTo>
                <a:lnTo>
                  <a:pt x="2491105" y="2828290"/>
                </a:lnTo>
                <a:lnTo>
                  <a:pt x="2605405" y="2942844"/>
                </a:lnTo>
                <a:lnTo>
                  <a:pt x="2719705" y="2828290"/>
                </a:lnTo>
                <a:moveTo>
                  <a:pt x="4358005" y="122174"/>
                </a:moveTo>
                <a:lnTo>
                  <a:pt x="4301490" y="65532"/>
                </a:lnTo>
                <a:lnTo>
                  <a:pt x="4244975" y="8890"/>
                </a:lnTo>
                <a:lnTo>
                  <a:pt x="4244975" y="65532"/>
                </a:lnTo>
                <a:lnTo>
                  <a:pt x="3480435" y="65532"/>
                </a:lnTo>
                <a:lnTo>
                  <a:pt x="3480435" y="8890"/>
                </a:lnTo>
                <a:lnTo>
                  <a:pt x="3367405" y="122174"/>
                </a:lnTo>
                <a:lnTo>
                  <a:pt x="3480435" y="235331"/>
                </a:lnTo>
                <a:lnTo>
                  <a:pt x="3480435" y="178689"/>
                </a:lnTo>
                <a:lnTo>
                  <a:pt x="3782059" y="178689"/>
                </a:lnTo>
                <a:lnTo>
                  <a:pt x="3782059" y="950976"/>
                </a:lnTo>
                <a:lnTo>
                  <a:pt x="3493770" y="950976"/>
                </a:lnTo>
                <a:lnTo>
                  <a:pt x="3493770" y="893826"/>
                </a:lnTo>
                <a:lnTo>
                  <a:pt x="3379470" y="1008253"/>
                </a:lnTo>
                <a:lnTo>
                  <a:pt x="3493770" y="1122807"/>
                </a:lnTo>
                <a:lnTo>
                  <a:pt x="3493770" y="1065530"/>
                </a:lnTo>
                <a:lnTo>
                  <a:pt x="3874770" y="1065530"/>
                </a:lnTo>
                <a:lnTo>
                  <a:pt x="3874770" y="950976"/>
                </a:lnTo>
                <a:lnTo>
                  <a:pt x="3874770" y="178689"/>
                </a:lnTo>
                <a:lnTo>
                  <a:pt x="4244975" y="178689"/>
                </a:lnTo>
                <a:lnTo>
                  <a:pt x="4244975" y="235331"/>
                </a:lnTo>
                <a:lnTo>
                  <a:pt x="4301490" y="178689"/>
                </a:lnTo>
                <a:lnTo>
                  <a:pt x="4358005" y="12217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3998" y="2718626"/>
            <a:ext cx="283845" cy="1482217"/>
          </a:xfrm>
          <a:custGeom>
            <a:avLst/>
            <a:gdLst/>
            <a:ahLst/>
            <a:cxnLst/>
            <a:rect l="l" t="t" r="r" b="b"/>
            <a:pathLst>
              <a:path w="283845" h="1482217">
                <a:moveTo>
                  <a:pt x="14287" y="1467930"/>
                </a:moveTo>
                <a:lnTo>
                  <a:pt x="269558" y="1467930"/>
                </a:lnTo>
                <a:moveTo>
                  <a:pt x="269558" y="1467930"/>
                </a:moveTo>
                <a:lnTo>
                  <a:pt x="269558" y="14288"/>
                </a:lnTo>
              </a:path>
            </a:pathLst>
          </a:custGeom>
          <a:ln w="285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3555" y="2666112"/>
            <a:ext cx="609600" cy="132969"/>
          </a:xfrm>
          <a:custGeom>
            <a:avLst/>
            <a:gdLst/>
            <a:ahLst/>
            <a:cxnLst/>
            <a:rect l="l" t="t" r="r" b="b"/>
            <a:pathLst>
              <a:path w="609600" h="132969">
                <a:moveTo>
                  <a:pt x="553085" y="66167"/>
                </a:moveTo>
                <a:lnTo>
                  <a:pt x="481330" y="108077"/>
                </a:lnTo>
                <a:lnTo>
                  <a:pt x="479425" y="117094"/>
                </a:lnTo>
                <a:lnTo>
                  <a:pt x="483235" y="123444"/>
                </a:lnTo>
                <a:lnTo>
                  <a:pt x="487045" y="130429"/>
                </a:lnTo>
                <a:lnTo>
                  <a:pt x="495935" y="132969"/>
                </a:lnTo>
                <a:lnTo>
                  <a:pt x="585470" y="80772"/>
                </a:lnTo>
                <a:lnTo>
                  <a:pt x="581025" y="80772"/>
                </a:lnTo>
                <a:lnTo>
                  <a:pt x="581025" y="78867"/>
                </a:lnTo>
                <a:lnTo>
                  <a:pt x="574040" y="78867"/>
                </a:lnTo>
                <a:lnTo>
                  <a:pt x="553085" y="66167"/>
                </a:lnTo>
                <a:close/>
                <a:moveTo>
                  <a:pt x="528320" y="52197"/>
                </a:moveTo>
                <a:lnTo>
                  <a:pt x="0" y="52197"/>
                </a:lnTo>
                <a:lnTo>
                  <a:pt x="0" y="80772"/>
                </a:lnTo>
                <a:lnTo>
                  <a:pt x="528320" y="80772"/>
                </a:lnTo>
                <a:lnTo>
                  <a:pt x="553085" y="66167"/>
                </a:lnTo>
                <a:lnTo>
                  <a:pt x="528320" y="52197"/>
                </a:lnTo>
                <a:close/>
                <a:moveTo>
                  <a:pt x="584835" y="52197"/>
                </a:moveTo>
                <a:lnTo>
                  <a:pt x="581025" y="52197"/>
                </a:lnTo>
                <a:lnTo>
                  <a:pt x="581025" y="80772"/>
                </a:lnTo>
                <a:lnTo>
                  <a:pt x="585470" y="80772"/>
                </a:lnTo>
                <a:lnTo>
                  <a:pt x="609600" y="66167"/>
                </a:lnTo>
                <a:lnTo>
                  <a:pt x="584835" y="52197"/>
                </a:lnTo>
                <a:close/>
                <a:moveTo>
                  <a:pt x="574040" y="54102"/>
                </a:moveTo>
                <a:lnTo>
                  <a:pt x="553085" y="66167"/>
                </a:lnTo>
                <a:lnTo>
                  <a:pt x="574040" y="78867"/>
                </a:lnTo>
                <a:lnTo>
                  <a:pt x="574040" y="54102"/>
                </a:lnTo>
                <a:close/>
                <a:moveTo>
                  <a:pt x="581025" y="54102"/>
                </a:moveTo>
                <a:lnTo>
                  <a:pt x="574040" y="54102"/>
                </a:lnTo>
                <a:lnTo>
                  <a:pt x="574040" y="78867"/>
                </a:lnTo>
                <a:lnTo>
                  <a:pt x="581025" y="78867"/>
                </a:lnTo>
                <a:lnTo>
                  <a:pt x="581025" y="54102"/>
                </a:lnTo>
                <a:close/>
                <a:moveTo>
                  <a:pt x="495935" y="0"/>
                </a:moveTo>
                <a:lnTo>
                  <a:pt x="487045" y="2540"/>
                </a:lnTo>
                <a:lnTo>
                  <a:pt x="483235" y="8890"/>
                </a:lnTo>
                <a:lnTo>
                  <a:pt x="479425" y="15875"/>
                </a:lnTo>
                <a:lnTo>
                  <a:pt x="481330" y="24765"/>
                </a:lnTo>
                <a:lnTo>
                  <a:pt x="553085" y="66167"/>
                </a:lnTo>
                <a:lnTo>
                  <a:pt x="574040" y="54102"/>
                </a:lnTo>
                <a:lnTo>
                  <a:pt x="581025" y="54102"/>
                </a:lnTo>
                <a:lnTo>
                  <a:pt x="581025" y="52197"/>
                </a:lnTo>
                <a:lnTo>
                  <a:pt x="584835" y="52197"/>
                </a:lnTo>
                <a:lnTo>
                  <a:pt x="502920" y="3810"/>
                </a:lnTo>
                <a:lnTo>
                  <a:pt x="495935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4068" y="3382073"/>
            <a:ext cx="333375" cy="970788"/>
          </a:xfrm>
          <a:custGeom>
            <a:avLst/>
            <a:gdLst/>
            <a:ahLst/>
            <a:cxnLst/>
            <a:rect l="l" t="t" r="r" b="b"/>
            <a:pathLst>
              <a:path w="333375" h="970788">
                <a:moveTo>
                  <a:pt x="319088" y="16828"/>
                </a:moveTo>
                <a:lnTo>
                  <a:pt x="14288" y="16828"/>
                </a:lnTo>
                <a:moveTo>
                  <a:pt x="14288" y="14288"/>
                </a:moveTo>
                <a:lnTo>
                  <a:pt x="14288" y="956501"/>
                </a:lnTo>
              </a:path>
            </a:pathLst>
          </a:custGeom>
          <a:ln w="285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6855" y="4272407"/>
            <a:ext cx="876300" cy="342900"/>
          </a:xfrm>
          <a:custGeom>
            <a:avLst/>
            <a:gdLst/>
            <a:ahLst/>
            <a:cxnLst/>
            <a:rect l="l" t="t" r="r" b="b"/>
            <a:pathLst>
              <a:path w="876300" h="342900">
                <a:moveTo>
                  <a:pt x="571500" y="52197"/>
                </a:moveTo>
                <a:lnTo>
                  <a:pt x="81279" y="52197"/>
                </a:lnTo>
                <a:lnTo>
                  <a:pt x="127635" y="24765"/>
                </a:lnTo>
                <a:lnTo>
                  <a:pt x="130175" y="15875"/>
                </a:lnTo>
                <a:lnTo>
                  <a:pt x="126365" y="8890"/>
                </a:lnTo>
                <a:lnTo>
                  <a:pt x="122554" y="1905"/>
                </a:lnTo>
                <a:lnTo>
                  <a:pt x="113665" y="0"/>
                </a:lnTo>
                <a:lnTo>
                  <a:pt x="0" y="66167"/>
                </a:lnTo>
                <a:lnTo>
                  <a:pt x="113665" y="132969"/>
                </a:lnTo>
                <a:lnTo>
                  <a:pt x="122554" y="130429"/>
                </a:lnTo>
                <a:lnTo>
                  <a:pt x="126365" y="123444"/>
                </a:lnTo>
                <a:lnTo>
                  <a:pt x="130175" y="116459"/>
                </a:lnTo>
                <a:lnTo>
                  <a:pt x="127635" y="108077"/>
                </a:lnTo>
                <a:lnTo>
                  <a:pt x="81279" y="80772"/>
                </a:lnTo>
                <a:lnTo>
                  <a:pt x="571500" y="80772"/>
                </a:lnTo>
                <a:lnTo>
                  <a:pt x="571500" y="52197"/>
                </a:lnTo>
                <a:moveTo>
                  <a:pt x="876300" y="276733"/>
                </a:moveTo>
                <a:lnTo>
                  <a:pt x="851535" y="262128"/>
                </a:lnTo>
                <a:lnTo>
                  <a:pt x="769620" y="213741"/>
                </a:lnTo>
                <a:lnTo>
                  <a:pt x="762635" y="209931"/>
                </a:lnTo>
                <a:lnTo>
                  <a:pt x="753745" y="212471"/>
                </a:lnTo>
                <a:lnTo>
                  <a:pt x="749935" y="218821"/>
                </a:lnTo>
                <a:lnTo>
                  <a:pt x="746125" y="225806"/>
                </a:lnTo>
                <a:lnTo>
                  <a:pt x="748030" y="234696"/>
                </a:lnTo>
                <a:lnTo>
                  <a:pt x="795020" y="262128"/>
                </a:lnTo>
                <a:lnTo>
                  <a:pt x="0" y="262128"/>
                </a:lnTo>
                <a:lnTo>
                  <a:pt x="0" y="290703"/>
                </a:lnTo>
                <a:lnTo>
                  <a:pt x="795020" y="290703"/>
                </a:lnTo>
                <a:lnTo>
                  <a:pt x="748030" y="318008"/>
                </a:lnTo>
                <a:lnTo>
                  <a:pt x="746125" y="327025"/>
                </a:lnTo>
                <a:lnTo>
                  <a:pt x="749935" y="334010"/>
                </a:lnTo>
                <a:lnTo>
                  <a:pt x="753745" y="340360"/>
                </a:lnTo>
                <a:lnTo>
                  <a:pt x="762635" y="342900"/>
                </a:lnTo>
                <a:lnTo>
                  <a:pt x="769620" y="339090"/>
                </a:lnTo>
                <a:lnTo>
                  <a:pt x="852170" y="290703"/>
                </a:lnTo>
                <a:lnTo>
                  <a:pt x="876300" y="276733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6802" y="2674048"/>
            <a:ext cx="472440" cy="1743710"/>
          </a:xfrm>
          <a:custGeom>
            <a:avLst/>
            <a:gdLst/>
            <a:ahLst/>
            <a:cxnLst/>
            <a:rect l="l" t="t" r="r" b="b"/>
            <a:pathLst>
              <a:path w="472440" h="1743710">
                <a:moveTo>
                  <a:pt x="14288" y="14288"/>
                </a:moveTo>
                <a:lnTo>
                  <a:pt x="14288" y="1729423"/>
                </a:lnTo>
                <a:moveTo>
                  <a:pt x="458153" y="1727518"/>
                </a:moveTo>
                <a:lnTo>
                  <a:pt x="14288" y="1727518"/>
                </a:lnTo>
              </a:path>
            </a:pathLst>
          </a:custGeom>
          <a:ln w="285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7756" y="2621535"/>
            <a:ext cx="601345" cy="1003935"/>
          </a:xfrm>
          <a:custGeom>
            <a:avLst/>
            <a:gdLst/>
            <a:ahLst/>
            <a:cxnLst/>
            <a:rect l="l" t="t" r="r" b="b"/>
            <a:pathLst>
              <a:path w="601345" h="1003935">
                <a:moveTo>
                  <a:pt x="469265" y="937768"/>
                </a:moveTo>
                <a:lnTo>
                  <a:pt x="444500" y="923036"/>
                </a:lnTo>
                <a:lnTo>
                  <a:pt x="354965" y="870966"/>
                </a:lnTo>
                <a:lnTo>
                  <a:pt x="346710" y="873506"/>
                </a:lnTo>
                <a:lnTo>
                  <a:pt x="338455" y="887475"/>
                </a:lnTo>
                <a:lnTo>
                  <a:pt x="340995" y="895731"/>
                </a:lnTo>
                <a:lnTo>
                  <a:pt x="412115" y="937768"/>
                </a:lnTo>
                <a:lnTo>
                  <a:pt x="387985" y="923036"/>
                </a:lnTo>
                <a:lnTo>
                  <a:pt x="0" y="923036"/>
                </a:lnTo>
                <a:lnTo>
                  <a:pt x="0" y="951737"/>
                </a:lnTo>
                <a:lnTo>
                  <a:pt x="387985" y="951737"/>
                </a:lnTo>
                <a:lnTo>
                  <a:pt x="340995" y="979043"/>
                </a:lnTo>
                <a:lnTo>
                  <a:pt x="338455" y="987933"/>
                </a:lnTo>
                <a:lnTo>
                  <a:pt x="342265" y="994918"/>
                </a:lnTo>
                <a:lnTo>
                  <a:pt x="346710" y="1002030"/>
                </a:lnTo>
                <a:lnTo>
                  <a:pt x="354965" y="1003935"/>
                </a:lnTo>
                <a:lnTo>
                  <a:pt x="444500" y="951737"/>
                </a:lnTo>
                <a:lnTo>
                  <a:pt x="469265" y="937768"/>
                </a:lnTo>
                <a:moveTo>
                  <a:pt x="601345" y="66167"/>
                </a:moveTo>
                <a:lnTo>
                  <a:pt x="576580" y="52197"/>
                </a:lnTo>
                <a:lnTo>
                  <a:pt x="487680" y="0"/>
                </a:lnTo>
                <a:lnTo>
                  <a:pt x="478790" y="2540"/>
                </a:lnTo>
                <a:lnTo>
                  <a:pt x="474980" y="8890"/>
                </a:lnTo>
                <a:lnTo>
                  <a:pt x="471170" y="15875"/>
                </a:lnTo>
                <a:lnTo>
                  <a:pt x="473075" y="24892"/>
                </a:lnTo>
                <a:lnTo>
                  <a:pt x="520065" y="52197"/>
                </a:lnTo>
                <a:lnTo>
                  <a:pt x="13335" y="52197"/>
                </a:lnTo>
                <a:lnTo>
                  <a:pt x="13335" y="80772"/>
                </a:lnTo>
                <a:lnTo>
                  <a:pt x="520065" y="80772"/>
                </a:lnTo>
                <a:lnTo>
                  <a:pt x="480060" y="104394"/>
                </a:lnTo>
                <a:lnTo>
                  <a:pt x="473075" y="108204"/>
                </a:lnTo>
                <a:lnTo>
                  <a:pt x="471170" y="117094"/>
                </a:lnTo>
                <a:lnTo>
                  <a:pt x="478790" y="130429"/>
                </a:lnTo>
                <a:lnTo>
                  <a:pt x="487680" y="132969"/>
                </a:lnTo>
                <a:lnTo>
                  <a:pt x="577215" y="80772"/>
                </a:lnTo>
                <a:lnTo>
                  <a:pt x="601345" y="66167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4984" y="759575"/>
            <a:ext cx="2514600" cy="916063"/>
          </a:xfrm>
          <a:custGeom>
            <a:avLst/>
            <a:gdLst/>
            <a:ahLst/>
            <a:cxnLst/>
            <a:rect l="l" t="t" r="r" b="b"/>
            <a:pathLst>
              <a:path w="2514600" h="916063">
                <a:moveTo>
                  <a:pt x="0" y="916064"/>
                </a:moveTo>
                <a:lnTo>
                  <a:pt x="0" y="0"/>
                </a:lnTo>
                <a:lnTo>
                  <a:pt x="2514601" y="0"/>
                </a:lnTo>
                <a:lnTo>
                  <a:pt x="2514601" y="916064"/>
                </a:lnTo>
                <a:lnTo>
                  <a:pt x="0" y="91606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1810" y="756286"/>
            <a:ext cx="7181215" cy="2608961"/>
          </a:xfrm>
          <a:custGeom>
            <a:avLst/>
            <a:gdLst/>
            <a:ahLst/>
            <a:cxnLst/>
            <a:rect l="l" t="t" r="r" b="b"/>
            <a:pathLst>
              <a:path w="7181215" h="2608961">
                <a:moveTo>
                  <a:pt x="3175" y="919353"/>
                </a:moveTo>
                <a:lnTo>
                  <a:pt x="2517776" y="919353"/>
                </a:lnTo>
                <a:lnTo>
                  <a:pt x="2517776" y="3175"/>
                </a:lnTo>
                <a:lnTo>
                  <a:pt x="3175" y="3175"/>
                </a:lnTo>
                <a:lnTo>
                  <a:pt x="3175" y="919353"/>
                </a:lnTo>
                <a:close/>
                <a:moveTo>
                  <a:pt x="2510156" y="429514"/>
                </a:moveTo>
                <a:lnTo>
                  <a:pt x="2910206" y="428244"/>
                </a:lnTo>
                <a:lnTo>
                  <a:pt x="3080386" y="1676273"/>
                </a:lnTo>
                <a:moveTo>
                  <a:pt x="4419601" y="935228"/>
                </a:moveTo>
                <a:lnTo>
                  <a:pt x="4423411" y="1262253"/>
                </a:lnTo>
                <a:lnTo>
                  <a:pt x="3242946" y="2605786"/>
                </a:lnTo>
                <a:moveTo>
                  <a:pt x="7174231" y="698500"/>
                </a:moveTo>
                <a:lnTo>
                  <a:pt x="7178041" y="861441"/>
                </a:lnTo>
                <a:lnTo>
                  <a:pt x="6038216" y="1642618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98890" y="2921763"/>
            <a:ext cx="1752600" cy="1578991"/>
          </a:xfrm>
          <a:custGeom>
            <a:avLst/>
            <a:gdLst/>
            <a:ahLst/>
            <a:cxnLst/>
            <a:rect l="l" t="t" r="r" b="b"/>
            <a:pathLst>
              <a:path w="1752600" h="1578991">
                <a:moveTo>
                  <a:pt x="0" y="1578991"/>
                </a:moveTo>
                <a:lnTo>
                  <a:pt x="0" y="0"/>
                </a:lnTo>
                <a:lnTo>
                  <a:pt x="1752600" y="0"/>
                </a:lnTo>
                <a:lnTo>
                  <a:pt x="1752600" y="1578991"/>
                </a:lnTo>
                <a:lnTo>
                  <a:pt x="0" y="1578991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9491" y="2918587"/>
            <a:ext cx="8385175" cy="3075876"/>
          </a:xfrm>
          <a:custGeom>
            <a:avLst/>
            <a:gdLst/>
            <a:ahLst/>
            <a:cxnLst/>
            <a:rect l="l" t="t" r="r" b="b"/>
            <a:pathLst>
              <a:path w="8385175" h="3075876">
                <a:moveTo>
                  <a:pt x="6629400" y="1581531"/>
                </a:moveTo>
                <a:lnTo>
                  <a:pt x="8382000" y="1581531"/>
                </a:lnTo>
                <a:lnTo>
                  <a:pt x="8382000" y="3175"/>
                </a:lnTo>
                <a:lnTo>
                  <a:pt x="6629400" y="3175"/>
                </a:lnTo>
                <a:lnTo>
                  <a:pt x="6629400" y="1581531"/>
                </a:lnTo>
                <a:close/>
                <a:moveTo>
                  <a:pt x="7511415" y="1554861"/>
                </a:moveTo>
                <a:lnTo>
                  <a:pt x="7513954" y="1680210"/>
                </a:lnTo>
                <a:lnTo>
                  <a:pt x="5628005" y="1678940"/>
                </a:lnTo>
                <a:moveTo>
                  <a:pt x="3630930" y="3072701"/>
                </a:moveTo>
                <a:lnTo>
                  <a:pt x="3648710" y="925703"/>
                </a:lnTo>
                <a:lnTo>
                  <a:pt x="3996055" y="638175"/>
                </a:lnTo>
                <a:moveTo>
                  <a:pt x="3175" y="2990634"/>
                </a:moveTo>
                <a:lnTo>
                  <a:pt x="7620" y="2167509"/>
                </a:lnTo>
                <a:lnTo>
                  <a:pt x="1842770" y="1325753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text 1"/>
          <p:cNvSpPr txBox="1"/>
          <p:nvPr/>
        </p:nvSpPr>
        <p:spPr>
          <a:xfrm>
            <a:off x="1816609" y="758444"/>
            <a:ext cx="1095493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Computational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1816608" y="758444"/>
            <a:ext cx="2290692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914397"/>
            <a:r>
              <a:rPr sz="1200" b="1" spc="10" dirty="0">
                <a:latin typeface="Arial"/>
                <a:cs typeface="Arial"/>
              </a:rPr>
              <a:t>Unit;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performs   arithmetic   and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logic operations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4511676" y="25703"/>
            <a:ext cx="220188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FF0066"/>
                </a:solidFill>
                <a:latin typeface="Arial"/>
                <a:cs typeface="Arial"/>
              </a:rPr>
              <a:t>Functional blocks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08628" y="2560955"/>
            <a:ext cx="332231" cy="277368"/>
          </a:xfrm>
          <a:custGeom>
            <a:avLst/>
            <a:gdLst/>
            <a:ahLst/>
            <a:cxnLst/>
            <a:rect l="l" t="t" r="r" b="b"/>
            <a:pathLst>
              <a:path w="332231" h="277368">
                <a:moveTo>
                  <a:pt x="0" y="277368"/>
                </a:moveTo>
                <a:lnTo>
                  <a:pt x="0" y="0"/>
                </a:lnTo>
                <a:lnTo>
                  <a:pt x="332231" y="0"/>
                </a:lnTo>
                <a:lnTo>
                  <a:pt x="332231" y="277368"/>
                </a:lnTo>
                <a:lnTo>
                  <a:pt x="0" y="2773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text 1"/>
          <p:cNvSpPr txBox="1"/>
          <p:nvPr/>
        </p:nvSpPr>
        <p:spPr>
          <a:xfrm>
            <a:off x="4331843" y="2584197"/>
            <a:ext cx="47833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ALU</a:t>
            </a:r>
            <a:endParaRPr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6264530" y="2327021"/>
            <a:ext cx="124970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Register array or</a:t>
            </a:r>
            <a:endParaRPr sz="1200">
              <a:latin typeface="Arial"/>
              <a:cs typeface="Arial"/>
            </a:endParaRPr>
          </a:p>
          <a:p>
            <a:pPr marL="15240"/>
            <a:r>
              <a:rPr sz="1200" b="1" spc="10" dirty="0">
                <a:latin typeface="Arial"/>
                <a:cs typeface="Arial"/>
              </a:rPr>
              <a:t>internal memory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8854186" y="2397125"/>
            <a:ext cx="67550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Data 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1524000" y="3524885"/>
            <a:ext cx="3174908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                                                 Flag Register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4101719" y="5317744"/>
            <a:ext cx="895758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Control 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6554090" y="5311648"/>
            <a:ext cx="622927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Address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7294754" y="5311648"/>
            <a:ext cx="29399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text 1"/>
          <p:cNvSpPr txBox="1"/>
          <p:nvPr/>
        </p:nvSpPr>
        <p:spPr>
          <a:xfrm>
            <a:off x="2083308" y="6384493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3" name="text 1"/>
          <p:cNvSpPr txBox="1"/>
          <p:nvPr/>
        </p:nvSpPr>
        <p:spPr>
          <a:xfrm>
            <a:off x="8933435" y="3128645"/>
            <a:ext cx="761747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Generates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text 1"/>
          <p:cNvSpPr txBox="1"/>
          <p:nvPr/>
        </p:nvSpPr>
        <p:spPr>
          <a:xfrm>
            <a:off x="10221468" y="3128645"/>
            <a:ext cx="234680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text 1"/>
          <p:cNvSpPr txBox="1"/>
          <p:nvPr/>
        </p:nvSpPr>
        <p:spPr>
          <a:xfrm>
            <a:off x="8933434" y="3860419"/>
            <a:ext cx="141224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29082"/>
            <a:r>
              <a:rPr sz="1200" b="1" spc="10" dirty="0">
                <a:latin typeface="Arial"/>
                <a:cs typeface="Arial"/>
              </a:rPr>
              <a:t>ry and send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through address</a:t>
            </a:r>
            <a:endParaRPr sz="1200">
              <a:latin typeface="Arial"/>
              <a:cs typeface="Arial"/>
            </a:endParaRPr>
          </a:p>
          <a:p>
            <a:pPr marL="708914"/>
            <a:r>
              <a:rPr sz="1200" b="1" spc="10" dirty="0"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text 1"/>
          <p:cNvSpPr txBox="1"/>
          <p:nvPr/>
        </p:nvSpPr>
        <p:spPr>
          <a:xfrm>
            <a:off x="8933435" y="3311525"/>
            <a:ext cx="597279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address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text 1"/>
          <p:cNvSpPr txBox="1"/>
          <p:nvPr/>
        </p:nvSpPr>
        <p:spPr>
          <a:xfrm>
            <a:off x="9829090" y="3311525"/>
            <a:ext cx="148439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text 1"/>
          <p:cNvSpPr txBox="1"/>
          <p:nvPr/>
        </p:nvSpPr>
        <p:spPr>
          <a:xfrm>
            <a:off x="8933435" y="3311525"/>
            <a:ext cx="1535677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88543"/>
            <a:r>
              <a:rPr sz="1200" b="1" spc="10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instructions to be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fetched  from  the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text 1"/>
          <p:cNvSpPr txBox="1"/>
          <p:nvPr/>
        </p:nvSpPr>
        <p:spPr>
          <a:xfrm>
            <a:off x="8933434" y="3860419"/>
            <a:ext cx="45717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memo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62357" y="3130106"/>
            <a:ext cx="1724660" cy="484505"/>
          </a:xfrm>
          <a:custGeom>
            <a:avLst/>
            <a:gdLst/>
            <a:ahLst/>
            <a:cxnLst/>
            <a:rect l="l" t="t" r="r" b="b"/>
            <a:pathLst>
              <a:path w="1724660" h="484505">
                <a:moveTo>
                  <a:pt x="4763" y="479743"/>
                </a:moveTo>
                <a:lnTo>
                  <a:pt x="4763" y="4763"/>
                </a:lnTo>
                <a:lnTo>
                  <a:pt x="1719898" y="4763"/>
                </a:lnTo>
                <a:lnTo>
                  <a:pt x="1719898" y="479743"/>
                </a:lnTo>
                <a:lnTo>
                  <a:pt x="4763" y="479743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 1"/>
          <p:cNvSpPr txBox="1"/>
          <p:nvPr/>
        </p:nvSpPr>
        <p:spPr>
          <a:xfrm>
            <a:off x="6444362" y="3194177"/>
            <a:ext cx="102976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9060"/>
            <a:r>
              <a:rPr sz="1200" b="1" spc="10" dirty="0">
                <a:latin typeface="Arial"/>
                <a:cs typeface="Arial"/>
              </a:rPr>
              <a:t>Instruction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decoding unit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16931" y="5806414"/>
            <a:ext cx="2949575" cy="685800"/>
          </a:xfrm>
          <a:custGeom>
            <a:avLst/>
            <a:gdLst/>
            <a:ahLst/>
            <a:cxnLst/>
            <a:rect l="l" t="t" r="r" b="b"/>
            <a:pathLst>
              <a:path w="2949575" h="685800">
                <a:moveTo>
                  <a:pt x="0" y="685800"/>
                </a:moveTo>
                <a:lnTo>
                  <a:pt x="0" y="0"/>
                </a:lnTo>
                <a:lnTo>
                  <a:pt x="2949575" y="0"/>
                </a:lnTo>
                <a:lnTo>
                  <a:pt x="2949575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3756" y="5803239"/>
            <a:ext cx="2955925" cy="692150"/>
          </a:xfrm>
          <a:custGeom>
            <a:avLst/>
            <a:gdLst/>
            <a:ahLst/>
            <a:cxnLst/>
            <a:rect l="l" t="t" r="r" b="b"/>
            <a:pathLst>
              <a:path w="2955925" h="692150">
                <a:moveTo>
                  <a:pt x="3175" y="688975"/>
                </a:moveTo>
                <a:lnTo>
                  <a:pt x="3175" y="3175"/>
                </a:lnTo>
                <a:lnTo>
                  <a:pt x="2952750" y="3175"/>
                </a:lnTo>
                <a:lnTo>
                  <a:pt x="2952750" y="688975"/>
                </a:lnTo>
                <a:lnTo>
                  <a:pt x="3175" y="688975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 1"/>
          <p:cNvSpPr txBox="1"/>
          <p:nvPr/>
        </p:nvSpPr>
        <p:spPr>
          <a:xfrm>
            <a:off x="6010022" y="5889193"/>
            <a:ext cx="648575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Decodes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text 1"/>
          <p:cNvSpPr txBox="1"/>
          <p:nvPr/>
        </p:nvSpPr>
        <p:spPr>
          <a:xfrm>
            <a:off x="6963741" y="5889193"/>
            <a:ext cx="949619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instructions;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text 1"/>
          <p:cNvSpPr txBox="1"/>
          <p:nvPr/>
        </p:nvSpPr>
        <p:spPr>
          <a:xfrm>
            <a:off x="6010022" y="5889193"/>
            <a:ext cx="2742739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69845"/>
            <a:r>
              <a:rPr sz="1200" b="1" spc="10" dirty="0">
                <a:latin typeface="Arial"/>
                <a:cs typeface="Arial"/>
              </a:rPr>
              <a:t>sends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information  to  the  timing  and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control unit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6800" y="732282"/>
            <a:ext cx="2514600" cy="914400"/>
          </a:xfrm>
          <a:custGeom>
            <a:avLst/>
            <a:gdLst/>
            <a:ahLst/>
            <a:cxnLst/>
            <a:rect l="l" t="t" r="r" b="b"/>
            <a:pathLst>
              <a:path w="2514600" h="914400">
                <a:moveTo>
                  <a:pt x="0" y="91440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3625" y="729107"/>
            <a:ext cx="2520950" cy="920750"/>
          </a:xfrm>
          <a:custGeom>
            <a:avLst/>
            <a:gdLst/>
            <a:ahLst/>
            <a:cxnLst/>
            <a:rect l="l" t="t" r="r" b="b"/>
            <a:pathLst>
              <a:path w="2520950" h="920750">
                <a:moveTo>
                  <a:pt x="3175" y="917575"/>
                </a:moveTo>
                <a:lnTo>
                  <a:pt x="3175" y="3175"/>
                </a:lnTo>
                <a:lnTo>
                  <a:pt x="2517775" y="3175"/>
                </a:lnTo>
                <a:lnTo>
                  <a:pt x="2517775" y="917575"/>
                </a:lnTo>
                <a:lnTo>
                  <a:pt x="3175" y="917575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 1"/>
          <p:cNvSpPr txBox="1"/>
          <p:nvPr/>
        </p:nvSpPr>
        <p:spPr>
          <a:xfrm>
            <a:off x="5064888" y="836168"/>
            <a:ext cx="1875065" cy="7108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Various conditions of the</a:t>
            </a:r>
            <a:endParaRPr sz="1200">
              <a:latin typeface="Arial"/>
              <a:cs typeface="Arial"/>
            </a:endParaRPr>
          </a:p>
          <a:p>
            <a:pPr marL="188976"/>
            <a:r>
              <a:rPr sz="1200" b="1" spc="10" dirty="0">
                <a:latin typeface="Arial"/>
                <a:cs typeface="Arial"/>
              </a:rPr>
              <a:t>results are stored as</a:t>
            </a:r>
            <a:endParaRPr sz="1200">
              <a:latin typeface="Arial"/>
              <a:cs typeface="Arial"/>
            </a:endParaRPr>
          </a:p>
          <a:p>
            <a:r>
              <a:rPr sz="1019" b="1" spc="10" dirty="0">
                <a:latin typeface="Arial"/>
                <a:cs typeface="Arial"/>
              </a:rPr>
              <a:t>status bits called flags in</a:t>
            </a:r>
            <a:endParaRPr sz="1000">
              <a:latin typeface="Arial"/>
              <a:cs typeface="Arial"/>
            </a:endParaRPr>
          </a:p>
          <a:p>
            <a:pPr marL="542544"/>
            <a:r>
              <a:rPr sz="1200" b="1" spc="10" dirty="0">
                <a:latin typeface="Arial"/>
                <a:cs typeface="Arial"/>
              </a:rPr>
              <a:t>flag register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5813755"/>
            <a:ext cx="1656842" cy="397764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5813755"/>
            <a:ext cx="1656842" cy="214884"/>
          </a:xfrm>
          <a:prstGeom prst="rect">
            <a:avLst/>
          </a:prstGeom>
        </p:spPr>
      </p:pic>
      <p:sp>
        <p:nvSpPr>
          <p:cNvPr id="75" name="text 1"/>
          <p:cNvSpPr txBox="1"/>
          <p:nvPr/>
        </p:nvSpPr>
        <p:spPr>
          <a:xfrm>
            <a:off x="2392984" y="5852617"/>
            <a:ext cx="97238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Generationer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6028639"/>
            <a:ext cx="1656842" cy="169164"/>
          </a:xfrm>
          <a:prstGeom prst="rect">
            <a:avLst/>
          </a:prstGeom>
        </p:spPr>
      </p:pic>
      <p:sp>
        <p:nvSpPr>
          <p:cNvPr id="76" name="text 1"/>
          <p:cNvSpPr txBox="1"/>
          <p:nvPr/>
        </p:nvSpPr>
        <p:spPr>
          <a:xfrm>
            <a:off x="2392984" y="6026353"/>
            <a:ext cx="56650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internal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text 1"/>
          <p:cNvSpPr txBox="1"/>
          <p:nvPr/>
        </p:nvSpPr>
        <p:spPr>
          <a:xfrm>
            <a:off x="3595371" y="6026353"/>
            <a:ext cx="27796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82" y="5813755"/>
            <a:ext cx="1288034" cy="397764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82" y="5813755"/>
            <a:ext cx="1288034" cy="214884"/>
          </a:xfrm>
          <a:prstGeom prst="rect">
            <a:avLst/>
          </a:prstGeom>
        </p:spPr>
      </p:pic>
      <p:sp>
        <p:nvSpPr>
          <p:cNvPr id="78" name="text 1"/>
          <p:cNvSpPr txBox="1"/>
          <p:nvPr/>
        </p:nvSpPr>
        <p:spPr>
          <a:xfrm>
            <a:off x="3967226" y="5852617"/>
            <a:ext cx="971420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l  signals  for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82" y="6028639"/>
            <a:ext cx="1288034" cy="169164"/>
          </a:xfrm>
          <a:prstGeom prst="rect">
            <a:avLst/>
          </a:prstGeom>
        </p:spPr>
      </p:pic>
      <p:sp>
        <p:nvSpPr>
          <p:cNvPr id="79" name="text 1"/>
          <p:cNvSpPr txBox="1"/>
          <p:nvPr/>
        </p:nvSpPr>
        <p:spPr>
          <a:xfrm>
            <a:off x="4446143" y="6026353"/>
            <a:ext cx="59856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external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5807659"/>
            <a:ext cx="2957194" cy="952500"/>
          </a:xfrm>
          <a:prstGeom prst="rect">
            <a:avLst/>
          </a:prstGeom>
        </p:spPr>
      </p:pic>
      <p:sp>
        <p:nvSpPr>
          <p:cNvPr id="80" name="text 1"/>
          <p:cNvSpPr txBox="1"/>
          <p:nvPr/>
        </p:nvSpPr>
        <p:spPr>
          <a:xfrm>
            <a:off x="2392985" y="6224473"/>
            <a:ext cx="799899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operations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6394399"/>
            <a:ext cx="1147876" cy="182880"/>
          </a:xfrm>
          <a:prstGeom prst="rect">
            <a:avLst/>
          </a:prstGeom>
        </p:spPr>
      </p:pic>
      <p:sp>
        <p:nvSpPr>
          <p:cNvPr id="81" name="text 1"/>
          <p:cNvSpPr txBox="1"/>
          <p:nvPr/>
        </p:nvSpPr>
        <p:spPr>
          <a:xfrm>
            <a:off x="2392984" y="6407353"/>
            <a:ext cx="935834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microproces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6577279"/>
            <a:ext cx="1147876" cy="182880"/>
          </a:xfrm>
          <a:prstGeom prst="rect">
            <a:avLst/>
          </a:prstGeom>
        </p:spPr>
      </p:pic>
      <p:sp>
        <p:nvSpPr>
          <p:cNvPr id="82" name="text 1"/>
          <p:cNvSpPr txBox="1"/>
          <p:nvPr/>
        </p:nvSpPr>
        <p:spPr>
          <a:xfrm>
            <a:off x="2392984" y="6590233"/>
            <a:ext cx="8624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66" y="6211519"/>
            <a:ext cx="509016" cy="548640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66" y="6211519"/>
            <a:ext cx="509016" cy="181356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66" y="6392875"/>
            <a:ext cx="509016" cy="184404"/>
          </a:xfrm>
          <a:prstGeom prst="rect">
            <a:avLst/>
          </a:prstGeom>
        </p:spPr>
      </p:pic>
      <p:sp>
        <p:nvSpPr>
          <p:cNvPr id="83" name="text 1"/>
          <p:cNvSpPr txBox="1"/>
          <p:nvPr/>
        </p:nvSpPr>
        <p:spPr>
          <a:xfrm>
            <a:off x="3444495" y="6407353"/>
            <a:ext cx="242695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sor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6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83" y="6211519"/>
            <a:ext cx="352349" cy="54864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83" y="6211519"/>
            <a:ext cx="352349" cy="182880"/>
          </a:xfrm>
          <a:prstGeom prst="rect">
            <a:avLst/>
          </a:prstGeom>
        </p:spPr>
      </p:pic>
      <p:sp>
        <p:nvSpPr>
          <p:cNvPr id="84" name="text 1"/>
          <p:cNvSpPr txBox="1"/>
          <p:nvPr/>
        </p:nvSpPr>
        <p:spPr>
          <a:xfrm>
            <a:off x="4008375" y="6219901"/>
            <a:ext cx="148439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07" y="6211519"/>
            <a:ext cx="935736" cy="548640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07" y="6211519"/>
            <a:ext cx="935736" cy="182880"/>
          </a:xfrm>
          <a:prstGeom prst="rect">
            <a:avLst/>
          </a:prstGeom>
        </p:spPr>
      </p:pic>
      <p:sp>
        <p:nvSpPr>
          <p:cNvPr id="85" name="text 1"/>
          <p:cNvSpPr txBox="1"/>
          <p:nvPr/>
        </p:nvSpPr>
        <p:spPr>
          <a:xfrm>
            <a:off x="4880483" y="6219901"/>
            <a:ext cx="234680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0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6211519"/>
            <a:ext cx="6096" cy="54864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44" y="6211519"/>
            <a:ext cx="6095" cy="54864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7630795" y="792607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20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7620" y="789432"/>
            <a:ext cx="2520950" cy="463550"/>
          </a:xfrm>
          <a:custGeom>
            <a:avLst/>
            <a:gdLst/>
            <a:ahLst/>
            <a:cxnLst/>
            <a:rect l="l" t="t" r="r" b="b"/>
            <a:pathLst>
              <a:path w="2520950" h="463550">
                <a:moveTo>
                  <a:pt x="3175" y="460375"/>
                </a:moveTo>
                <a:lnTo>
                  <a:pt x="3175" y="3175"/>
                </a:lnTo>
                <a:lnTo>
                  <a:pt x="2517775" y="3175"/>
                </a:lnTo>
                <a:lnTo>
                  <a:pt x="2517775" y="460375"/>
                </a:lnTo>
                <a:lnTo>
                  <a:pt x="3175" y="460375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text 1"/>
          <p:cNvSpPr txBox="1"/>
          <p:nvPr/>
        </p:nvSpPr>
        <p:spPr>
          <a:xfrm>
            <a:off x="7860539" y="942848"/>
            <a:ext cx="1733167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Internal storage of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20502" y="4052126"/>
            <a:ext cx="1242694" cy="542925"/>
          </a:xfrm>
          <a:custGeom>
            <a:avLst/>
            <a:gdLst/>
            <a:ahLst/>
            <a:cxnLst/>
            <a:rect l="l" t="t" r="r" b="b"/>
            <a:pathLst>
              <a:path w="1242694" h="542925">
                <a:moveTo>
                  <a:pt x="4763" y="538163"/>
                </a:moveTo>
                <a:lnTo>
                  <a:pt x="4763" y="4763"/>
                </a:lnTo>
                <a:lnTo>
                  <a:pt x="1237932" y="4763"/>
                </a:lnTo>
                <a:lnTo>
                  <a:pt x="1237932" y="538163"/>
                </a:lnTo>
                <a:lnTo>
                  <a:pt x="4763" y="538163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text 1"/>
          <p:cNvSpPr txBox="1"/>
          <p:nvPr/>
        </p:nvSpPr>
        <p:spPr>
          <a:xfrm>
            <a:off x="4144391" y="4154551"/>
            <a:ext cx="86498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1335"/>
            <a:r>
              <a:rPr sz="1200" b="1" spc="10" dirty="0">
                <a:latin typeface="Arial"/>
                <a:cs typeface="Arial"/>
              </a:rPr>
              <a:t>Timing and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control unit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29337" y="4131501"/>
            <a:ext cx="1724660" cy="445135"/>
          </a:xfrm>
          <a:custGeom>
            <a:avLst/>
            <a:gdLst/>
            <a:ahLst/>
            <a:cxnLst/>
            <a:rect l="l" t="t" r="r" b="b"/>
            <a:pathLst>
              <a:path w="1724660" h="445135">
                <a:moveTo>
                  <a:pt x="4763" y="440373"/>
                </a:moveTo>
                <a:lnTo>
                  <a:pt x="4763" y="4763"/>
                </a:lnTo>
                <a:lnTo>
                  <a:pt x="1719898" y="4763"/>
                </a:lnTo>
                <a:lnTo>
                  <a:pt x="1719898" y="440373"/>
                </a:lnTo>
                <a:lnTo>
                  <a:pt x="4763" y="440373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text 1"/>
          <p:cNvSpPr txBox="1"/>
          <p:nvPr/>
        </p:nvSpPr>
        <p:spPr>
          <a:xfrm>
            <a:off x="6706490" y="4288663"/>
            <a:ext cx="453329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PC/ 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text 1"/>
          <p:cNvSpPr txBox="1"/>
          <p:nvPr/>
        </p:nvSpPr>
        <p:spPr>
          <a:xfrm>
            <a:off x="8933434" y="4041775"/>
            <a:ext cx="60401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  <a:p>
            <a:r>
              <a:rPr sz="1200" b="1" spc="10" dirty="0">
                <a:latin typeface="Arial"/>
                <a:cs typeface="Arial"/>
              </a:rPr>
              <a:t>memory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text 1"/>
          <p:cNvSpPr txBox="1"/>
          <p:nvPr/>
        </p:nvSpPr>
        <p:spPr>
          <a:xfrm>
            <a:off x="10221468" y="4043299"/>
            <a:ext cx="234680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00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0023348" y="6448501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9" y="254"/>
            <a:ext cx="7263638" cy="67310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4511676" y="222300"/>
            <a:ext cx="114839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FF0066"/>
                </a:solidFill>
                <a:latin typeface="Arial"/>
                <a:cs typeface="Arial"/>
              </a:rPr>
              <a:t>Overview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844041" y="1248585"/>
            <a:ext cx="54309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00" spc="10" dirty="0">
                <a:latin typeface="Arial"/>
                <a:cs typeface="Arial"/>
              </a:rPr>
              <a:t>❖</a:t>
            </a:r>
            <a:r>
              <a:rPr sz="1400" b="1" spc="10" dirty="0">
                <a:latin typeface="Arial"/>
                <a:cs typeface="Arial"/>
              </a:rPr>
              <a:t>First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599788" y="1248585"/>
            <a:ext cx="20133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853182" y="1248585"/>
            <a:ext cx="6059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083306" y="1248585"/>
            <a:ext cx="1200970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bit  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619251" y="1248585"/>
            <a:ext cx="104932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released  by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844041" y="1461945"/>
            <a:ext cx="198509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INTEL in the year 1978.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844041" y="1888665"/>
            <a:ext cx="83548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00" spc="10" dirty="0">
                <a:latin typeface="Arial"/>
                <a:cs typeface="Arial"/>
              </a:rPr>
              <a:t>❖</a:t>
            </a:r>
            <a:r>
              <a:rPr sz="1400" b="1" spc="10" dirty="0">
                <a:latin typeface="Arial"/>
                <a:cs typeface="Arial"/>
              </a:rPr>
              <a:t>Original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796795" y="1888665"/>
            <a:ext cx="2611933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ly  HMOS,  now  manufactured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844040" y="2102025"/>
            <a:ext cx="223779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using HMOS III technique.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844040" y="2527603"/>
            <a:ext cx="171264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00" spc="10" dirty="0">
                <a:latin typeface="Arial"/>
                <a:cs typeface="Arial"/>
              </a:rPr>
              <a:t>❖</a:t>
            </a:r>
            <a:r>
              <a:rPr sz="1400" b="1" spc="10" dirty="0">
                <a:latin typeface="Arial"/>
                <a:cs typeface="Arial"/>
              </a:rPr>
              <a:t>Approximately 29,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pin DIP, 5V supply.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926755" y="2527602"/>
            <a:ext cx="134299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000 transistors,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598393" y="2527602"/>
            <a:ext cx="20133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844041" y="3166158"/>
            <a:ext cx="923651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00" spc="10" dirty="0">
                <a:latin typeface="Arial"/>
                <a:cs typeface="Arial"/>
              </a:rPr>
              <a:t>❖</a:t>
            </a:r>
            <a:r>
              <a:rPr sz="1400" b="1" spc="10" dirty="0">
                <a:latin typeface="Arial"/>
                <a:cs typeface="Arial"/>
              </a:rPr>
              <a:t>Does not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966924" y="3166158"/>
            <a:ext cx="169437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have internal clock;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022279" y="3166158"/>
            <a:ext cx="69634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external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844041" y="3381043"/>
            <a:ext cx="3429785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asymmetric clock source with 33% duty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cycle.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844040" y="4018328"/>
            <a:ext cx="35009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00" spc="10" dirty="0">
                <a:latin typeface="Arial"/>
                <a:cs typeface="Arial"/>
              </a:rPr>
              <a:t>❖</a:t>
            </a:r>
            <a:r>
              <a:rPr sz="1400" b="1" spc="10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257044" y="4018328"/>
            <a:ext cx="6059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342388" y="4018328"/>
            <a:ext cx="184473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bit address to access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682324" y="4018328"/>
            <a:ext cx="70660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memory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062095" y="4018329"/>
            <a:ext cx="1770356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18488"/>
            <a:r>
              <a:rPr sz="1400" spc="10" dirty="0">
                <a:latin typeface="Arial"/>
                <a:cs typeface="Arial"/>
              </a:rPr>
              <a:t>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= 1 megabytes 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844040" y="4233213"/>
            <a:ext cx="170271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can address up to 2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memory space.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3852927" y="4240848"/>
            <a:ext cx="130805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00" b="1" spc="10" dirty="0"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844041" y="4914440"/>
            <a:ext cx="106695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00" spc="10" dirty="0">
                <a:latin typeface="Arial"/>
                <a:cs typeface="Arial"/>
              </a:rPr>
              <a:t>❖   </a:t>
            </a:r>
            <a:r>
              <a:rPr sz="1400" b="1" spc="10" dirty="0">
                <a:latin typeface="Arial"/>
                <a:cs typeface="Arial"/>
              </a:rPr>
              <a:t>Contains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118242" y="4914440"/>
            <a:ext cx="107689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About 29000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459859" y="4914440"/>
            <a:ext cx="102983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Transistors.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72200" y="1142619"/>
            <a:ext cx="4343400" cy="1447800"/>
          </a:xfrm>
          <a:custGeom>
            <a:avLst/>
            <a:gdLst/>
            <a:ahLst/>
            <a:cxnLst/>
            <a:rect l="l" t="t" r="r" b="b"/>
            <a:pathLst>
              <a:path w="4343400" h="1447800">
                <a:moveTo>
                  <a:pt x="4343400" y="241300"/>
                </a:moveTo>
                <a:lnTo>
                  <a:pt x="4338320" y="193040"/>
                </a:lnTo>
                <a:lnTo>
                  <a:pt x="4324350" y="147320"/>
                </a:lnTo>
                <a:lnTo>
                  <a:pt x="4302125" y="106680"/>
                </a:lnTo>
                <a:lnTo>
                  <a:pt x="4272915" y="71120"/>
                </a:lnTo>
                <a:lnTo>
                  <a:pt x="4236720" y="41275"/>
                </a:lnTo>
                <a:lnTo>
                  <a:pt x="4196080" y="19050"/>
                </a:lnTo>
                <a:lnTo>
                  <a:pt x="4150995" y="5080"/>
                </a:lnTo>
                <a:lnTo>
                  <a:pt x="4102100" y="0"/>
                </a:lnTo>
                <a:lnTo>
                  <a:pt x="241300" y="0"/>
                </a:lnTo>
                <a:lnTo>
                  <a:pt x="192405" y="5080"/>
                </a:lnTo>
                <a:lnTo>
                  <a:pt x="147320" y="19050"/>
                </a:lnTo>
                <a:lnTo>
                  <a:pt x="106680" y="41275"/>
                </a:lnTo>
                <a:lnTo>
                  <a:pt x="70485" y="71120"/>
                </a:lnTo>
                <a:lnTo>
                  <a:pt x="41275" y="106680"/>
                </a:lnTo>
                <a:lnTo>
                  <a:pt x="19050" y="147320"/>
                </a:lnTo>
                <a:lnTo>
                  <a:pt x="5080" y="193040"/>
                </a:lnTo>
                <a:lnTo>
                  <a:pt x="0" y="241300"/>
                </a:lnTo>
                <a:lnTo>
                  <a:pt x="0" y="861060"/>
                </a:lnTo>
                <a:lnTo>
                  <a:pt x="0" y="1206500"/>
                </a:lnTo>
                <a:lnTo>
                  <a:pt x="0" y="1330325"/>
                </a:lnTo>
                <a:lnTo>
                  <a:pt x="9525" y="1376045"/>
                </a:lnTo>
                <a:lnTo>
                  <a:pt x="34290" y="1413510"/>
                </a:lnTo>
                <a:lnTo>
                  <a:pt x="71755" y="1438910"/>
                </a:lnTo>
                <a:lnTo>
                  <a:pt x="117475" y="1447800"/>
                </a:lnTo>
                <a:lnTo>
                  <a:pt x="241300" y="1447800"/>
                </a:lnTo>
                <a:lnTo>
                  <a:pt x="4102100" y="1447800"/>
                </a:lnTo>
                <a:lnTo>
                  <a:pt x="4225925" y="1447800"/>
                </a:lnTo>
                <a:lnTo>
                  <a:pt x="4271645" y="1438910"/>
                </a:lnTo>
                <a:lnTo>
                  <a:pt x="4309110" y="1413510"/>
                </a:lnTo>
                <a:lnTo>
                  <a:pt x="4333875" y="1376045"/>
                </a:lnTo>
                <a:lnTo>
                  <a:pt x="4343400" y="1330325"/>
                </a:lnTo>
                <a:lnTo>
                  <a:pt x="4343400" y="1206500"/>
                </a:lnTo>
                <a:lnTo>
                  <a:pt x="4343400" y="861060"/>
                </a:lnTo>
                <a:lnTo>
                  <a:pt x="4343400" y="2413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87069"/>
            <a:ext cx="41910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0023348" y="6448501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6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9" y="1"/>
            <a:ext cx="7263638" cy="668401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7316090" y="193548"/>
            <a:ext cx="1920875" cy="309372"/>
          </a:xfrm>
          <a:custGeom>
            <a:avLst/>
            <a:gdLst/>
            <a:ahLst/>
            <a:cxnLst/>
            <a:rect l="l" t="t" r="r" b="b"/>
            <a:pathLst>
              <a:path w="1920875" h="309372">
                <a:moveTo>
                  <a:pt x="0" y="309372"/>
                </a:moveTo>
                <a:lnTo>
                  <a:pt x="0" y="0"/>
                </a:lnTo>
                <a:lnTo>
                  <a:pt x="1920875" y="0"/>
                </a:lnTo>
                <a:lnTo>
                  <a:pt x="1920875" y="309372"/>
                </a:lnTo>
                <a:lnTo>
                  <a:pt x="0" y="30937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4511675" y="219251"/>
            <a:ext cx="207236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FF0066"/>
                </a:solidFill>
                <a:latin typeface="Arial"/>
                <a:cs typeface="Arial"/>
              </a:rPr>
              <a:t>Pins and Signals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316090" y="253953"/>
            <a:ext cx="1729641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Common signals 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19830" y="1642619"/>
            <a:ext cx="1385570" cy="937259"/>
          </a:xfrm>
          <a:custGeom>
            <a:avLst/>
            <a:gdLst/>
            <a:ahLst/>
            <a:cxnLst/>
            <a:rect l="l" t="t" r="r" b="b"/>
            <a:pathLst>
              <a:path w="1385570" h="937259">
                <a:moveTo>
                  <a:pt x="0" y="937260"/>
                </a:moveTo>
                <a:lnTo>
                  <a:pt x="0" y="0"/>
                </a:lnTo>
                <a:lnTo>
                  <a:pt x="1385570" y="0"/>
                </a:lnTo>
                <a:lnTo>
                  <a:pt x="1385570" y="937260"/>
                </a:lnTo>
                <a:lnTo>
                  <a:pt x="0" y="93726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19830" y="1387348"/>
            <a:ext cx="1385570" cy="255270"/>
          </a:xfrm>
          <a:custGeom>
            <a:avLst/>
            <a:gdLst/>
            <a:ahLst/>
            <a:cxnLst/>
            <a:rect l="l" t="t" r="r" b="b"/>
            <a:pathLst>
              <a:path w="1385570" h="255270">
                <a:moveTo>
                  <a:pt x="0" y="255270"/>
                </a:moveTo>
                <a:lnTo>
                  <a:pt x="0" y="0"/>
                </a:lnTo>
                <a:lnTo>
                  <a:pt x="1385570" y="0"/>
                </a:lnTo>
                <a:lnTo>
                  <a:pt x="1385570" y="255270"/>
                </a:lnTo>
                <a:lnTo>
                  <a:pt x="0" y="25527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0201" y="1436244"/>
            <a:ext cx="1205865" cy="3312159"/>
          </a:xfrm>
          <a:custGeom>
            <a:avLst/>
            <a:gdLst/>
            <a:ahLst/>
            <a:cxnLst/>
            <a:rect l="l" t="t" r="r" b="b"/>
            <a:pathLst>
              <a:path w="1205865" h="3312159">
                <a:moveTo>
                  <a:pt x="0" y="3312160"/>
                </a:moveTo>
                <a:lnTo>
                  <a:pt x="0" y="0"/>
                </a:lnTo>
                <a:lnTo>
                  <a:pt x="1205865" y="0"/>
                </a:lnTo>
                <a:lnTo>
                  <a:pt x="1205865" y="3312160"/>
                </a:lnTo>
                <a:lnTo>
                  <a:pt x="0" y="331216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6" y="1135279"/>
            <a:ext cx="4187825" cy="452818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6148387" y="4696677"/>
            <a:ext cx="4371974" cy="1075055"/>
          </a:xfrm>
          <a:custGeom>
            <a:avLst/>
            <a:gdLst/>
            <a:ahLst/>
            <a:cxnLst/>
            <a:rect l="l" t="t" r="r" b="b"/>
            <a:pathLst>
              <a:path w="4371974" h="1075055">
                <a:moveTo>
                  <a:pt x="14288" y="1060767"/>
                </a:moveTo>
                <a:lnTo>
                  <a:pt x="14288" y="14287"/>
                </a:lnTo>
                <a:lnTo>
                  <a:pt x="4357688" y="14287"/>
                </a:lnTo>
                <a:lnTo>
                  <a:pt x="4357688" y="1060767"/>
                </a:lnTo>
                <a:lnTo>
                  <a:pt x="14288" y="1060767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6453505" y="4777487"/>
            <a:ext cx="260597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A  /S , A  /S , A  /S , A  /S</a:t>
            </a:r>
            <a:endParaRPr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630290" y="4896739"/>
            <a:ext cx="172483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166737" y="4896739"/>
            <a:ext cx="8624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613651" y="4896739"/>
            <a:ext cx="172483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151622" y="4896739"/>
            <a:ext cx="8624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596631" y="4896739"/>
            <a:ext cx="172483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133331" y="4896739"/>
            <a:ext cx="8624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579865" y="4896739"/>
            <a:ext cx="172483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116312" y="4896739"/>
            <a:ext cx="8624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255385" y="5286678"/>
            <a:ext cx="306911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High   order   address   bus.   These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multiplexed with status signals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0090404" y="5286677"/>
            <a:ext cx="27315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57913" y="786447"/>
            <a:ext cx="4371975" cy="3322320"/>
          </a:xfrm>
          <a:custGeom>
            <a:avLst/>
            <a:gdLst/>
            <a:ahLst/>
            <a:cxnLst/>
            <a:rect l="l" t="t" r="r" b="b"/>
            <a:pathLst>
              <a:path w="4371975" h="3322320">
                <a:moveTo>
                  <a:pt x="14288" y="3308033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3308033"/>
                </a:lnTo>
                <a:lnTo>
                  <a:pt x="14288" y="3308033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6784213" y="866268"/>
            <a:ext cx="81560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AD -AD</a:t>
            </a:r>
            <a:endParaRPr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7151497" y="985520"/>
            <a:ext cx="8624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737095" y="985520"/>
            <a:ext cx="172483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005319" y="866268"/>
            <a:ext cx="157094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(Bidirectional)</a:t>
            </a:r>
            <a:endParaRPr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308470" y="1406351"/>
            <a:ext cx="1762983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b="1" spc="10" dirty="0">
                <a:solidFill>
                  <a:srgbClr val="FF0066"/>
                </a:solidFill>
                <a:latin typeface="Arial"/>
                <a:cs typeface="Arial"/>
              </a:rPr>
              <a:t>Address/Data bus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264530" y="1891713"/>
            <a:ext cx="36131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899663" y="1891713"/>
            <a:ext cx="464871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order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264530" y="1891714"/>
            <a:ext cx="211019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01322"/>
            <a:r>
              <a:rPr sz="1400" b="1" spc="10" dirty="0">
                <a:latin typeface="Arial"/>
                <a:cs typeface="Arial"/>
              </a:rPr>
              <a:t>address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multiplexed with data.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674363" y="1891713"/>
            <a:ext cx="38183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bus;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326436" y="1891713"/>
            <a:ext cx="47288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0102076" y="1891713"/>
            <a:ext cx="27315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264529" y="2532175"/>
            <a:ext cx="335643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When  AD  lines  are  used  to  transmit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memory address the symbol A is used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instead of AD, for example A</a:t>
            </a:r>
            <a:r>
              <a:rPr sz="900" b="1" spc="10" dirty="0">
                <a:latin typeface="Arial"/>
                <a:cs typeface="Arial"/>
              </a:rPr>
              <a:t>0</a:t>
            </a:r>
            <a:r>
              <a:rPr sz="1400" b="1" spc="10" dirty="0">
                <a:latin typeface="Arial"/>
                <a:cs typeface="Arial"/>
              </a:rPr>
              <a:t>-A</a:t>
            </a:r>
            <a:r>
              <a:rPr sz="900" b="1" spc="10" dirty="0">
                <a:latin typeface="Arial"/>
                <a:cs typeface="Arial"/>
              </a:rPr>
              <a:t>15</a:t>
            </a:r>
            <a:r>
              <a:rPr sz="1400" b="1" spc="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6264530" y="3382567"/>
            <a:ext cx="348499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When data are transmitted over AD lines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the symbol D is used in place of AD, for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example D</a:t>
            </a:r>
            <a:r>
              <a:rPr sz="900" b="1" spc="10" dirty="0">
                <a:latin typeface="Arial"/>
                <a:cs typeface="Arial"/>
              </a:rPr>
              <a:t>0</a:t>
            </a:r>
            <a:r>
              <a:rPr sz="1400" b="1" spc="10" dirty="0">
                <a:latin typeface="Arial"/>
                <a:cs typeface="Arial"/>
              </a:rPr>
              <a:t>-D</a:t>
            </a:r>
            <a:r>
              <a:rPr sz="900" b="1" spc="10" dirty="0">
                <a:latin typeface="Arial"/>
                <a:cs typeface="Arial"/>
              </a:rPr>
              <a:t>7</a:t>
            </a:r>
            <a:r>
              <a:rPr sz="1400" b="1" spc="10" dirty="0">
                <a:latin typeface="Arial"/>
                <a:cs typeface="Arial"/>
              </a:rPr>
              <a:t>, D</a:t>
            </a:r>
            <a:r>
              <a:rPr sz="900" b="1" spc="10" dirty="0">
                <a:latin typeface="Arial"/>
                <a:cs typeface="Arial"/>
              </a:rPr>
              <a:t>8</a:t>
            </a:r>
            <a:r>
              <a:rPr sz="1400" b="1" spc="10" dirty="0">
                <a:latin typeface="Arial"/>
                <a:cs typeface="Arial"/>
              </a:rPr>
              <a:t>-D</a:t>
            </a:r>
            <a:r>
              <a:rPr sz="900" b="1" spc="10" dirty="0">
                <a:latin typeface="Arial"/>
                <a:cs typeface="Arial"/>
              </a:rPr>
              <a:t>15</a:t>
            </a:r>
            <a:r>
              <a:rPr sz="1400" b="1" spc="10" dirty="0">
                <a:latin typeface="Arial"/>
                <a:cs typeface="Arial"/>
              </a:rPr>
              <a:t> or D</a:t>
            </a:r>
            <a:r>
              <a:rPr sz="900" b="1" spc="10" dirty="0">
                <a:latin typeface="Arial"/>
                <a:cs typeface="Arial"/>
              </a:rPr>
              <a:t>0</a:t>
            </a:r>
            <a:r>
              <a:rPr sz="1400" b="1" spc="10" dirty="0">
                <a:latin typeface="Arial"/>
                <a:cs typeface="Arial"/>
              </a:rPr>
              <a:t>-D</a:t>
            </a:r>
            <a:r>
              <a:rPr sz="900" b="1" spc="10" dirty="0">
                <a:latin typeface="Arial"/>
                <a:cs typeface="Arial"/>
              </a:rPr>
              <a:t>15</a:t>
            </a:r>
            <a:r>
              <a:rPr sz="1400" b="1" spc="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36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0023348" y="6448501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7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9" y="254"/>
            <a:ext cx="7263638" cy="67310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894333" y="212216"/>
            <a:ext cx="1814599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56564"/>
            <a:r>
              <a:rPr b="1" spc="10" dirty="0">
                <a:latin typeface="Arial"/>
                <a:cs typeface="Arial"/>
              </a:rPr>
              <a:t>8086</a:t>
            </a:r>
            <a:endParaRPr>
              <a:latin typeface="Arial"/>
              <a:cs typeface="Arial"/>
            </a:endParaRPr>
          </a:p>
          <a:p>
            <a:r>
              <a:rPr b="1" spc="10" dirty="0">
                <a:latin typeface="Arial"/>
                <a:cs typeface="Arial"/>
              </a:rPr>
              <a:t>Microprocessor </a:t>
            </a:r>
            <a:endParaRPr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316090" y="199643"/>
            <a:ext cx="1920875" cy="307848"/>
          </a:xfrm>
          <a:custGeom>
            <a:avLst/>
            <a:gdLst/>
            <a:ahLst/>
            <a:cxnLst/>
            <a:rect l="l" t="t" r="r" b="b"/>
            <a:pathLst>
              <a:path w="1920875" h="307848">
                <a:moveTo>
                  <a:pt x="0" y="307849"/>
                </a:moveTo>
                <a:lnTo>
                  <a:pt x="0" y="0"/>
                </a:lnTo>
                <a:lnTo>
                  <a:pt x="1920875" y="0"/>
                </a:lnTo>
                <a:lnTo>
                  <a:pt x="1920875" y="307849"/>
                </a:lnTo>
                <a:lnTo>
                  <a:pt x="0" y="307849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4511675" y="223824"/>
            <a:ext cx="207236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FF0066"/>
                </a:solidFill>
                <a:latin typeface="Arial"/>
                <a:cs typeface="Arial"/>
              </a:rPr>
              <a:t>Pins and Signals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316090" y="258525"/>
            <a:ext cx="1729641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Common signals 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19830" y="2917444"/>
            <a:ext cx="1385570" cy="255270"/>
          </a:xfrm>
          <a:custGeom>
            <a:avLst/>
            <a:gdLst/>
            <a:ahLst/>
            <a:cxnLst/>
            <a:rect l="l" t="t" r="r" b="b"/>
            <a:pathLst>
              <a:path w="1385570" h="255270">
                <a:moveTo>
                  <a:pt x="0" y="255270"/>
                </a:moveTo>
                <a:lnTo>
                  <a:pt x="0" y="0"/>
                </a:lnTo>
                <a:lnTo>
                  <a:pt x="1385570" y="0"/>
                </a:lnTo>
                <a:lnTo>
                  <a:pt x="1385570" y="255270"/>
                </a:lnTo>
                <a:lnTo>
                  <a:pt x="0" y="25527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6" y="1526832"/>
            <a:ext cx="4187825" cy="4528184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6157913" y="5093653"/>
            <a:ext cx="4371975" cy="1321435"/>
          </a:xfrm>
          <a:custGeom>
            <a:avLst/>
            <a:gdLst/>
            <a:ahLst/>
            <a:cxnLst/>
            <a:rect l="l" t="t" r="r" b="b"/>
            <a:pathLst>
              <a:path w="4371975" h="1321435">
                <a:moveTo>
                  <a:pt x="14288" y="1307148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1307148"/>
                </a:lnTo>
                <a:lnTo>
                  <a:pt x="14288" y="1307148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6849745" y="5175632"/>
            <a:ext cx="258019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RD (Read) (Active Low)</a:t>
            </a:r>
            <a:endParaRPr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482461" y="5713347"/>
            <a:ext cx="2709716" cy="8247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159" b="1" spc="10" dirty="0">
                <a:latin typeface="Arial"/>
                <a:cs typeface="Arial"/>
              </a:rPr>
              <a:t>The signal is used for read operation.</a:t>
            </a:r>
            <a:endParaRPr sz="1100">
              <a:latin typeface="Arial"/>
              <a:cs typeface="Arial"/>
            </a:endParaRPr>
          </a:p>
          <a:p>
            <a:pPr marL="1146429"/>
            <a:r>
              <a:rPr sz="1400" b="1" spc="10" dirty="0">
                <a:latin typeface="Arial"/>
                <a:cs typeface="Arial"/>
              </a:rPr>
              <a:t>It is an output</a:t>
            </a:r>
            <a:endParaRPr sz="1400">
              <a:latin typeface="Arial"/>
              <a:cs typeface="Arial"/>
            </a:endParaRPr>
          </a:p>
          <a:p>
            <a:pPr marL="590169"/>
            <a:r>
              <a:rPr sz="1400" b="1" spc="10" dirty="0">
                <a:latin typeface="Arial"/>
                <a:cs typeface="Arial"/>
              </a:rPr>
              <a:t>signal. It is active</a:t>
            </a:r>
            <a:endParaRPr sz="1400">
              <a:latin typeface="Arial"/>
              <a:cs typeface="Arial"/>
            </a:endParaRPr>
          </a:p>
          <a:p>
            <a:pPr marL="969645"/>
            <a:r>
              <a:rPr sz="1400" b="1" spc="10" dirty="0">
                <a:latin typeface="Arial"/>
                <a:cs typeface="Arial"/>
              </a:rPr>
              <a:t>when 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57913" y="3262312"/>
            <a:ext cx="4371975" cy="1629410"/>
          </a:xfrm>
          <a:custGeom>
            <a:avLst/>
            <a:gdLst/>
            <a:ahLst/>
            <a:cxnLst/>
            <a:rect l="l" t="t" r="r" b="b"/>
            <a:pathLst>
              <a:path w="4371975" h="1629410">
                <a:moveTo>
                  <a:pt x="14288" y="1615123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1615123"/>
                </a:lnTo>
                <a:lnTo>
                  <a:pt x="14288" y="1615123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7862062" y="3343149"/>
            <a:ext cx="84125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MN/ MX</a:t>
            </a:r>
            <a:endParaRPr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55485" y="3889581"/>
            <a:ext cx="2123338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b="1" spc="10" dirty="0">
                <a:solidFill>
                  <a:srgbClr val="FF0066"/>
                </a:solidFill>
                <a:latin typeface="Arial"/>
                <a:cs typeface="Arial"/>
              </a:rPr>
              <a:t>MINIMUM / MAXIMUM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264529" y="4405425"/>
            <a:ext cx="347691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This pin signal indicates  what mode the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processor is to operate in.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157913" y="786447"/>
            <a:ext cx="4371975" cy="2244724"/>
          </a:xfrm>
          <a:custGeom>
            <a:avLst/>
            <a:gdLst/>
            <a:ahLst/>
            <a:cxnLst/>
            <a:rect l="l" t="t" r="r" b="b"/>
            <a:pathLst>
              <a:path w="4371975" h="2244724">
                <a:moveTo>
                  <a:pt x="14288" y="2230437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2230437"/>
                </a:lnTo>
                <a:lnTo>
                  <a:pt x="14288" y="2230437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6398642" y="866268"/>
            <a:ext cx="315086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BHE (Active Low)/S (Output)</a:t>
            </a:r>
            <a:endParaRPr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68486" y="985520"/>
            <a:ext cx="8624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b="1" spc="1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983858" y="1375871"/>
            <a:ext cx="2341347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b="1" spc="10" dirty="0">
                <a:solidFill>
                  <a:srgbClr val="FF0066"/>
                </a:solidFill>
                <a:latin typeface="Arial"/>
                <a:cs typeface="Arial"/>
              </a:rPr>
              <a:t>Bus High Enable/Status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264530" y="1891713"/>
            <a:ext cx="3636573" cy="10772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It is used to enable data onto the most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significant half of data bus, D</a:t>
            </a:r>
            <a:r>
              <a:rPr sz="900" b="1" spc="10" dirty="0">
                <a:latin typeface="Arial"/>
                <a:cs typeface="Arial"/>
              </a:rPr>
              <a:t>8</a:t>
            </a:r>
            <a:r>
              <a:rPr sz="1400" b="1" spc="10" dirty="0">
                <a:latin typeface="Arial"/>
                <a:cs typeface="Arial"/>
              </a:rPr>
              <a:t>-D</a:t>
            </a:r>
            <a:r>
              <a:rPr sz="900" b="1" spc="10" dirty="0">
                <a:latin typeface="Arial"/>
                <a:cs typeface="Arial"/>
              </a:rPr>
              <a:t>15</a:t>
            </a:r>
            <a:r>
              <a:rPr sz="1400" b="1" spc="10" dirty="0">
                <a:latin typeface="Arial"/>
                <a:cs typeface="Arial"/>
              </a:rPr>
              <a:t>. 8-bit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device connected to upper half of the data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bus use BHE (Active Low) signal. It is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multiplexed with status signal S</a:t>
            </a:r>
            <a:r>
              <a:rPr sz="900" b="1" spc="10" dirty="0">
                <a:latin typeface="Arial"/>
                <a:cs typeface="Arial"/>
              </a:rPr>
              <a:t>7</a:t>
            </a:r>
            <a:r>
              <a:rPr sz="1400" b="1" spc="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73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9" y="254"/>
            <a:ext cx="7263638" cy="6731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894333" y="212216"/>
            <a:ext cx="1814599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56564"/>
            <a:r>
              <a:rPr b="1" spc="10" dirty="0">
                <a:latin typeface="Arial"/>
                <a:cs typeface="Arial"/>
              </a:rPr>
              <a:t>8086</a:t>
            </a:r>
            <a:endParaRPr>
              <a:latin typeface="Arial"/>
              <a:cs typeface="Arial"/>
            </a:endParaRPr>
          </a:p>
          <a:p>
            <a:r>
              <a:rPr b="1" spc="10" dirty="0">
                <a:latin typeface="Arial"/>
                <a:cs typeface="Arial"/>
              </a:rPr>
              <a:t>Microprocessor </a:t>
            </a:r>
            <a:endParaRPr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511675" y="222300"/>
            <a:ext cx="207236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FF0066"/>
                </a:solidFill>
                <a:latin typeface="Arial"/>
                <a:cs typeface="Arial"/>
              </a:rPr>
              <a:t>Pins and Signals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16090" y="231648"/>
            <a:ext cx="2013839" cy="246888"/>
          </a:xfrm>
          <a:custGeom>
            <a:avLst/>
            <a:gdLst/>
            <a:ahLst/>
            <a:cxnLst/>
            <a:rect l="l" t="t" r="r" b="b"/>
            <a:pathLst>
              <a:path w="2013839" h="246888">
                <a:moveTo>
                  <a:pt x="0" y="246888"/>
                </a:moveTo>
                <a:lnTo>
                  <a:pt x="0" y="0"/>
                </a:lnTo>
                <a:lnTo>
                  <a:pt x="2013839" y="0"/>
                </a:lnTo>
                <a:lnTo>
                  <a:pt x="2013839" y="246888"/>
                </a:lnTo>
                <a:lnTo>
                  <a:pt x="0" y="24688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7407911" y="252429"/>
            <a:ext cx="1729641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Common signals 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13480" y="3228848"/>
            <a:ext cx="1385570" cy="255270"/>
          </a:xfrm>
          <a:custGeom>
            <a:avLst/>
            <a:gdLst/>
            <a:ahLst/>
            <a:cxnLst/>
            <a:rect l="l" t="t" r="r" b="b"/>
            <a:pathLst>
              <a:path w="1385570" h="255270">
                <a:moveTo>
                  <a:pt x="0" y="255270"/>
                </a:moveTo>
                <a:lnTo>
                  <a:pt x="0" y="0"/>
                </a:lnTo>
                <a:lnTo>
                  <a:pt x="1385570" y="0"/>
                </a:lnTo>
                <a:lnTo>
                  <a:pt x="1385570" y="255270"/>
                </a:lnTo>
                <a:lnTo>
                  <a:pt x="0" y="25527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6" y="1416610"/>
            <a:ext cx="4187825" cy="4528185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6161087" y="3851516"/>
            <a:ext cx="4371974" cy="2829560"/>
          </a:xfrm>
          <a:custGeom>
            <a:avLst/>
            <a:gdLst/>
            <a:ahLst/>
            <a:cxnLst/>
            <a:rect l="l" t="t" r="r" b="b"/>
            <a:pathLst>
              <a:path w="4371974" h="2829560">
                <a:moveTo>
                  <a:pt x="14288" y="2815273"/>
                </a:moveTo>
                <a:lnTo>
                  <a:pt x="14288" y="14287"/>
                </a:lnTo>
                <a:lnTo>
                  <a:pt x="4357688" y="14287"/>
                </a:lnTo>
                <a:lnTo>
                  <a:pt x="4357688" y="2815273"/>
                </a:lnTo>
                <a:lnTo>
                  <a:pt x="14288" y="2815273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872" y="6330696"/>
            <a:ext cx="109728" cy="18592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0026396" y="6332677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8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12" y="6379464"/>
            <a:ext cx="2479548" cy="216408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269101" y="6397622"/>
            <a:ext cx="214770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 signal is active high.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12" y="4459224"/>
            <a:ext cx="4174236" cy="1709928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6269101" y="4477053"/>
            <a:ext cx="329545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This is the acknowledgement from the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slow device or memory that they have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completed the data transfer.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269101" y="5329349"/>
            <a:ext cx="353782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 signal made available by the devices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269102" y="5542658"/>
            <a:ext cx="15164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625538" y="5542658"/>
            <a:ext cx="116794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synchronized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141870" y="5542658"/>
            <a:ext cx="21095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by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573019" y="5542658"/>
            <a:ext cx="27154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087972" y="5542658"/>
            <a:ext cx="533800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8284A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269102" y="5542659"/>
            <a:ext cx="415145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652282"/>
            <a:r>
              <a:rPr sz="1400" b="1" spc="10" dirty="0">
                <a:latin typeface="Arial"/>
                <a:cs typeface="Arial"/>
              </a:rPr>
              <a:t>clock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generator to provide ready input to the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8086.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08" y="3909059"/>
            <a:ext cx="880872" cy="278892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7951979" y="3933191"/>
            <a:ext cx="81432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READY</a:t>
            </a:r>
            <a:endParaRPr>
              <a:latin typeface="Arial"/>
              <a:cs typeface="Arial"/>
            </a:endParaRPr>
          </a:p>
        </p:txBody>
      </p:sp>
      <p:pic>
        <p:nvPicPr>
          <p:cNvPr id="7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45" y="790830"/>
            <a:ext cx="4343400" cy="2784729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6149657" y="776541"/>
            <a:ext cx="4371974" cy="2813304"/>
          </a:xfrm>
          <a:custGeom>
            <a:avLst/>
            <a:gdLst/>
            <a:ahLst/>
            <a:cxnLst/>
            <a:rect l="l" t="t" r="r" b="b"/>
            <a:pathLst>
              <a:path w="4371974" h="2813304">
                <a:moveTo>
                  <a:pt x="14288" y="2799017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2799017"/>
                </a:lnTo>
                <a:lnTo>
                  <a:pt x="14288" y="2799017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728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9" y="254"/>
            <a:ext cx="7263638" cy="6731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894333" y="212216"/>
            <a:ext cx="1814599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56564"/>
            <a:r>
              <a:rPr b="1" spc="10" dirty="0">
                <a:latin typeface="Arial"/>
                <a:cs typeface="Arial"/>
              </a:rPr>
              <a:t>8086</a:t>
            </a:r>
            <a:endParaRPr>
              <a:latin typeface="Arial"/>
              <a:cs typeface="Arial"/>
            </a:endParaRPr>
          </a:p>
          <a:p>
            <a:r>
              <a:rPr b="1" spc="10" dirty="0">
                <a:latin typeface="Arial"/>
                <a:cs typeface="Arial"/>
              </a:rPr>
              <a:t>Microprocessor </a:t>
            </a:r>
            <a:endParaRPr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511675" y="222300"/>
            <a:ext cx="207236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FF0066"/>
                </a:solidFill>
                <a:latin typeface="Arial"/>
                <a:cs typeface="Arial"/>
              </a:rPr>
              <a:t>Pins and Signals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316090" y="231648"/>
            <a:ext cx="2013839" cy="246888"/>
          </a:xfrm>
          <a:custGeom>
            <a:avLst/>
            <a:gdLst/>
            <a:ahLst/>
            <a:cxnLst/>
            <a:rect l="l" t="t" r="r" b="b"/>
            <a:pathLst>
              <a:path w="2013839" h="246888">
                <a:moveTo>
                  <a:pt x="0" y="246888"/>
                </a:moveTo>
                <a:lnTo>
                  <a:pt x="0" y="0"/>
                </a:lnTo>
                <a:lnTo>
                  <a:pt x="2013839" y="0"/>
                </a:lnTo>
                <a:lnTo>
                  <a:pt x="2013839" y="246888"/>
                </a:lnTo>
                <a:lnTo>
                  <a:pt x="0" y="24688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7407911" y="252429"/>
            <a:ext cx="1729641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Common signals 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719830" y="5562892"/>
            <a:ext cx="1385570" cy="255270"/>
          </a:xfrm>
          <a:custGeom>
            <a:avLst/>
            <a:gdLst/>
            <a:ahLst/>
            <a:cxnLst/>
            <a:rect l="l" t="t" r="r" b="b"/>
            <a:pathLst>
              <a:path w="1385570" h="255270">
                <a:moveTo>
                  <a:pt x="0" y="255270"/>
                </a:moveTo>
                <a:lnTo>
                  <a:pt x="0" y="0"/>
                </a:lnTo>
                <a:lnTo>
                  <a:pt x="1385570" y="0"/>
                </a:lnTo>
                <a:lnTo>
                  <a:pt x="1385570" y="255270"/>
                </a:lnTo>
                <a:lnTo>
                  <a:pt x="0" y="25527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6" y="1526832"/>
            <a:ext cx="4187825" cy="4528184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6157913" y="4176078"/>
            <a:ext cx="4371975" cy="2614295"/>
          </a:xfrm>
          <a:custGeom>
            <a:avLst/>
            <a:gdLst/>
            <a:ahLst/>
            <a:cxnLst/>
            <a:rect l="l" t="t" r="r" b="b"/>
            <a:pathLst>
              <a:path w="4371975" h="2614295">
                <a:moveTo>
                  <a:pt x="14288" y="2600008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2600008"/>
                </a:lnTo>
                <a:lnTo>
                  <a:pt x="14288" y="2600008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4" y="6446520"/>
            <a:ext cx="109728" cy="184404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0023348" y="6446977"/>
            <a:ext cx="99066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200" spc="10" dirty="0">
                <a:solidFill>
                  <a:srgbClr val="898989"/>
                </a:solidFill>
                <a:latin typeface="Verdana"/>
                <a:cs typeface="Verdana"/>
              </a:rPr>
              <a:t>9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6490716"/>
            <a:ext cx="1406652" cy="21793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264530" y="6510398"/>
            <a:ext cx="1218923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synchronized.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4783836"/>
            <a:ext cx="4175760" cy="1709928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6264529" y="4801664"/>
            <a:ext cx="3602268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This is a triggered input. This is sampled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during  the  last  clock  cycles  of  each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instruction to determine the availability of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the request. If any interrupt request 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264530" y="5655434"/>
            <a:ext cx="754053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pending,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390545" y="5655434"/>
            <a:ext cx="27154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972543" y="5655434"/>
            <a:ext cx="877163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264529" y="5655435"/>
            <a:ext cx="351731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943868"/>
            <a:r>
              <a:rPr sz="1400" b="1" spc="10" dirty="0">
                <a:latin typeface="Arial"/>
                <a:cs typeface="Arial"/>
              </a:rPr>
              <a:t>enters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interrupt acknowledge cycle.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102791" y="5655434"/>
            <a:ext cx="27154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264529" y="6293990"/>
            <a:ext cx="3378810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This signal is active high and internally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4" y="4235196"/>
            <a:ext cx="3070860" cy="277368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6814694" y="4259327"/>
            <a:ext cx="255454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INTR Interrupt Request</a:t>
            </a:r>
            <a:endParaRPr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57913" y="2592387"/>
            <a:ext cx="4371975" cy="1536700"/>
          </a:xfrm>
          <a:custGeom>
            <a:avLst/>
            <a:gdLst/>
            <a:ahLst/>
            <a:cxnLst/>
            <a:rect l="l" t="t" r="r" b="b"/>
            <a:pathLst>
              <a:path w="4371975" h="1536700">
                <a:moveTo>
                  <a:pt x="14288" y="1522413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1522413"/>
                </a:lnTo>
                <a:lnTo>
                  <a:pt x="14288" y="1522413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099806" y="2674113"/>
            <a:ext cx="47833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CLK</a:t>
            </a:r>
            <a:endParaRPr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264529" y="3216450"/>
            <a:ext cx="3567964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 clock input provides the basic timing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for processor operation and bus control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activity. Its an asymmetric square wave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with 33% duty cycle.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57913" y="786447"/>
            <a:ext cx="4371975" cy="1752600"/>
          </a:xfrm>
          <a:custGeom>
            <a:avLst/>
            <a:gdLst/>
            <a:ahLst/>
            <a:cxnLst/>
            <a:rect l="l" t="t" r="r" b="b"/>
            <a:pathLst>
              <a:path w="4371975" h="1752600">
                <a:moveTo>
                  <a:pt x="14288" y="1738313"/>
                </a:moveTo>
                <a:lnTo>
                  <a:pt x="14288" y="14288"/>
                </a:lnTo>
                <a:lnTo>
                  <a:pt x="4357688" y="14288"/>
                </a:lnTo>
                <a:lnTo>
                  <a:pt x="4357688" y="1738313"/>
                </a:lnTo>
                <a:lnTo>
                  <a:pt x="14288" y="1738313"/>
                </a:lnTo>
                <a:close/>
              </a:path>
            </a:pathLst>
          </a:custGeom>
          <a:ln w="28575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7420102" y="867792"/>
            <a:ext cx="156837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b="1" spc="10" dirty="0">
                <a:latin typeface="Arial"/>
                <a:cs typeface="Arial"/>
              </a:rPr>
              <a:t>RESET (Input)</a:t>
            </a:r>
            <a:endParaRPr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264530" y="1410130"/>
            <a:ext cx="342112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Causes  the  processor  to  immediately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terminate its present activity.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264530" y="2050210"/>
            <a:ext cx="321818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400" b="1" spc="10" dirty="0">
                <a:latin typeface="Arial"/>
                <a:cs typeface="Arial"/>
              </a:rPr>
              <a:t>The signal must be active HIGH for at</a:t>
            </a:r>
            <a:endParaRPr sz="1400">
              <a:latin typeface="Arial"/>
              <a:cs typeface="Arial"/>
            </a:endParaRPr>
          </a:p>
          <a:p>
            <a:r>
              <a:rPr sz="1400" b="1" spc="10" dirty="0">
                <a:latin typeface="Arial"/>
                <a:cs typeface="Arial"/>
              </a:rPr>
              <a:t>least four clock cycles.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20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914</Words>
  <Application>Microsoft Office PowerPoint</Application>
  <PresentationFormat>Widescreen</PresentationFormat>
  <Paragraphs>270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Bernard MT Condensed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</dc:creator>
  <cp:lastModifiedBy>Abdullah</cp:lastModifiedBy>
  <cp:revision>1</cp:revision>
  <dcterms:created xsi:type="dcterms:W3CDTF">2018-11-11T06:04:33Z</dcterms:created>
  <dcterms:modified xsi:type="dcterms:W3CDTF">2018-11-11T06:17:07Z</dcterms:modified>
</cp:coreProperties>
</file>